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01" r:id="rId2"/>
    <p:sldId id="259" r:id="rId3"/>
    <p:sldId id="257" r:id="rId4"/>
    <p:sldId id="258" r:id="rId5"/>
    <p:sldId id="261" r:id="rId6"/>
    <p:sldId id="264" r:id="rId7"/>
    <p:sldId id="262" r:id="rId8"/>
    <p:sldId id="263" r:id="rId9"/>
    <p:sldId id="268" r:id="rId10"/>
    <p:sldId id="265" r:id="rId11"/>
    <p:sldId id="269"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2" r:id="rId35"/>
    <p:sldId id="319" r:id="rId36"/>
    <p:sldId id="291" r:id="rId37"/>
    <p:sldId id="294" r:id="rId38"/>
    <p:sldId id="321" r:id="rId39"/>
    <p:sldId id="322" r:id="rId40"/>
    <p:sldId id="323" r:id="rId41"/>
    <p:sldId id="324" r:id="rId42"/>
    <p:sldId id="325" r:id="rId43"/>
    <p:sldId id="295" r:id="rId44"/>
    <p:sldId id="289" r:id="rId45"/>
    <p:sldId id="297" r:id="rId46"/>
    <p:sldId id="300" r:id="rId47"/>
    <p:sldId id="306" r:id="rId48"/>
    <p:sldId id="307" r:id="rId49"/>
    <p:sldId id="326" r:id="rId50"/>
    <p:sldId id="309" r:id="rId51"/>
    <p:sldId id="333" r:id="rId52"/>
    <p:sldId id="334" r:id="rId53"/>
    <p:sldId id="335" r:id="rId54"/>
    <p:sldId id="336" r:id="rId55"/>
    <p:sldId id="337" r:id="rId56"/>
    <p:sldId id="310" r:id="rId57"/>
    <p:sldId id="311" r:id="rId58"/>
    <p:sldId id="313" r:id="rId59"/>
    <p:sldId id="314" r:id="rId60"/>
    <p:sldId id="327" r:id="rId61"/>
    <p:sldId id="328" r:id="rId62"/>
    <p:sldId id="329" r:id="rId63"/>
    <p:sldId id="330" r:id="rId64"/>
    <p:sldId id="316" r:id="rId65"/>
    <p:sldId id="331" r:id="rId66"/>
    <p:sldId id="318" r:id="rId67"/>
    <p:sldId id="315" r:id="rId68"/>
    <p:sldId id="332"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ovSGQsSyawpZuv45wPMQg==" hashData="O40Kg86UYNH+dHKUvd+YKjdjq8k="/>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82" autoAdjust="0"/>
  </p:normalViewPr>
  <p:slideViewPr>
    <p:cSldViewPr>
      <p:cViewPr varScale="1">
        <p:scale>
          <a:sx n="29" d="100"/>
          <a:sy n="29" d="100"/>
        </p:scale>
        <p:origin x="-16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88D3E-BC07-4472-9813-34D55FB751F9}" type="datetimeFigureOut">
              <a:rPr lang="it-IT" smtClean="0"/>
              <a:pPr/>
              <a:t>14/03/2011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37D6E-E420-454D-B1FE-EF5BD6FD482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sz="1200" kern="1200" dirty="0" smtClean="0">
                <a:solidFill>
                  <a:schemeClr val="tx1"/>
                </a:solidFill>
                <a:latin typeface="+mn-lt"/>
                <a:ea typeface="+mn-ea"/>
                <a:cs typeface="+mn-cs"/>
              </a:rPr>
              <a:t>10 La terapia si fonda sull’utilizzo di </a:t>
            </a:r>
            <a:r>
              <a:rPr lang="it-IT" sz="1200" kern="1200" dirty="0" err="1" smtClean="0">
                <a:solidFill>
                  <a:schemeClr val="tx1"/>
                </a:solidFill>
                <a:latin typeface="+mn-lt"/>
                <a:ea typeface="+mn-ea"/>
                <a:cs typeface="+mn-cs"/>
              </a:rPr>
              <a:t>antidolorifici-antinfiammatori</a:t>
            </a:r>
            <a:r>
              <a:rPr lang="it-IT" sz="1200" kern="1200" dirty="0" smtClean="0">
                <a:solidFill>
                  <a:schemeClr val="tx1"/>
                </a:solidFill>
                <a:latin typeface="+mn-lt"/>
                <a:ea typeface="+mn-ea"/>
                <a:cs typeface="+mn-cs"/>
              </a:rPr>
              <a:t>,ghiaccio e riposo. Laddove ci sia un importante versamento </a:t>
            </a:r>
            <a:r>
              <a:rPr lang="it-IT" sz="1200" kern="1200" dirty="0" err="1" smtClean="0">
                <a:solidFill>
                  <a:schemeClr val="tx1"/>
                </a:solidFill>
                <a:latin typeface="+mn-lt"/>
                <a:ea typeface="+mn-ea"/>
                <a:cs typeface="+mn-cs"/>
              </a:rPr>
              <a:t>puoò</a:t>
            </a:r>
            <a:r>
              <a:rPr lang="it-IT" sz="1200" kern="1200" dirty="0" smtClean="0">
                <a:solidFill>
                  <a:schemeClr val="tx1"/>
                </a:solidFill>
                <a:latin typeface="+mn-lt"/>
                <a:ea typeface="+mn-ea"/>
                <a:cs typeface="+mn-cs"/>
              </a:rPr>
              <a:t> essere utile un bendaggio compressivo, lo scarico dell’arto o il drenaggio dell’ematoma, fino ad una terapia </a:t>
            </a:r>
            <a:r>
              <a:rPr lang="it-IT" sz="1200" kern="1200" dirty="0" err="1" smtClean="0">
                <a:solidFill>
                  <a:schemeClr val="tx1"/>
                </a:solidFill>
                <a:latin typeface="+mn-lt"/>
                <a:ea typeface="+mn-ea"/>
                <a:cs typeface="+mn-cs"/>
              </a:rPr>
              <a:t>antiedemigena</a:t>
            </a:r>
            <a:r>
              <a:rPr lang="it-IT" sz="1200" kern="1200" dirty="0" smtClean="0">
                <a:solidFill>
                  <a:schemeClr val="tx1"/>
                </a:solidFill>
                <a:latin typeface="+mn-lt"/>
                <a:ea typeface="+mn-ea"/>
                <a:cs typeface="+mn-cs"/>
              </a:rPr>
              <a:t>. Laddove ci siano lesioni cutanee bisogna prima intervenire con un'accurata detersione e disinfezione della parte lesa e contusa con liquidi antisettici e disinfettanti o con pomate antibiotiche e sulfamidiche per evitare eventuali infezioni e ricoprire con una benda asettica o con un cerotto</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11</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12 Sono</a:t>
            </a:r>
            <a:r>
              <a:rPr lang="it-IT" baseline="0" dirty="0" smtClean="0"/>
              <a:t> la </a:t>
            </a:r>
            <a:r>
              <a:rPr lang="it-IT" baseline="0" dirty="0" err="1" smtClean="0"/>
              <a:t>consueguenza</a:t>
            </a:r>
            <a:r>
              <a:rPr lang="it-IT" baseline="0" dirty="0" smtClean="0"/>
              <a:t> di escursioni articolari abnormi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13 Colpiscono</a:t>
            </a:r>
            <a:r>
              <a:rPr lang="it-IT" baseline="0" dirty="0" smtClean="0"/>
              <a:t> più frequentemente giovani adulti di sesso maschile(maggiore propensione ad attività fisico-sportive). Nei giovani sono meno frequenti a causa dell’elevata elasticità dell’apparato capsulo legamentoso, nell’anziano invece sono più frequenti le fratture, a causa della minor elasticità delle articolazioni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14 Ovviamente</a:t>
            </a:r>
            <a:r>
              <a:rPr lang="it-IT" baseline="0" dirty="0" smtClean="0"/>
              <a:t> l’eziologia è prevalentemente traumatica, ma </a:t>
            </a:r>
            <a:r>
              <a:rPr lang="it-IT" baseline="0" dirty="0" err="1" smtClean="0"/>
              <a:t>sottolineamo</a:t>
            </a:r>
            <a:r>
              <a:rPr lang="it-IT" baseline="0" dirty="0" smtClean="0"/>
              <a:t> come alcune condizioni, come </a:t>
            </a:r>
            <a:r>
              <a:rPr lang="it-IT" baseline="0" dirty="0" err="1" smtClean="0"/>
              <a:t>iperlassità</a:t>
            </a:r>
            <a:r>
              <a:rPr lang="it-IT" baseline="0" dirty="0" smtClean="0"/>
              <a:t> capsulo </a:t>
            </a:r>
            <a:r>
              <a:rPr lang="it-IT" baseline="0" dirty="0" err="1" smtClean="0"/>
              <a:t>ligamentosa</a:t>
            </a:r>
            <a:r>
              <a:rPr lang="it-IT" baseline="0" dirty="0" smtClean="0"/>
              <a:t>, ipotrofia muscolare(i mm fungono da stabilizzatori), l’obesità(a causa del carico) o difetti congeniti possono rendere le stesse ancora più probabili. Le forze che dobbiamo considerare sono l’intensità del trauma e la resistenza dei tessuti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15 Va da </a:t>
            </a:r>
            <a:r>
              <a:rPr lang="it-IT" dirty="0" err="1" smtClean="0"/>
              <a:t>sè</a:t>
            </a:r>
            <a:r>
              <a:rPr lang="it-IT" dirty="0" smtClean="0"/>
              <a:t> che alcune articolazioni, soprattutto quelle maggiormente mobili, come ginocchio, caviglia e spalla, possono essere considerate maggiormente suscettibili ad eventi di questo tipo. L’apparato capsulo </a:t>
            </a:r>
            <a:r>
              <a:rPr lang="it-IT" dirty="0" err="1" smtClean="0"/>
              <a:t>ligamentoso</a:t>
            </a:r>
            <a:r>
              <a:rPr lang="it-IT" dirty="0" smtClean="0"/>
              <a:t> può</a:t>
            </a:r>
            <a:r>
              <a:rPr lang="it-IT" baseline="0" dirty="0" smtClean="0"/>
              <a:t> subire sollecitazioni di diversa intensità.</a:t>
            </a:r>
          </a:p>
          <a:p>
            <a:pPr eaLnBrk="1" hangingPunct="1">
              <a:spcBef>
                <a:spcPct val="0"/>
              </a:spcBef>
            </a:pPr>
            <a:r>
              <a:rPr lang="it-IT" baseline="0" dirty="0" smtClean="0"/>
              <a:t>Si parla di </a:t>
            </a:r>
            <a:r>
              <a:rPr lang="it-IT" b="1" baseline="0" dirty="0" smtClean="0"/>
              <a:t>distensione</a:t>
            </a:r>
            <a:r>
              <a:rPr lang="it-IT" baseline="0" dirty="0" smtClean="0"/>
              <a:t>, quando le fibre subiscono un semplice allungamento non presentando lacerazioni o soluzioni di continuità(non viene vinta la resistenza </a:t>
            </a:r>
            <a:r>
              <a:rPr lang="it-IT" baseline="0" dirty="0" err="1" smtClean="0"/>
              <a:t>ligamentosa</a:t>
            </a:r>
            <a:r>
              <a:rPr lang="it-IT" baseline="0" dirty="0" smtClean="0"/>
              <a:t>); si parla di </a:t>
            </a:r>
            <a:r>
              <a:rPr lang="it-IT" b="1" baseline="0" dirty="0" smtClean="0"/>
              <a:t>distrazione</a:t>
            </a:r>
            <a:r>
              <a:rPr lang="it-IT" baseline="0" dirty="0" smtClean="0"/>
              <a:t> quando, nonostante sia presente la lacerazione di alcune componenti dell’apparato non vi sono evidenti soluzioni di continuità; si parla infine di</a:t>
            </a:r>
            <a:r>
              <a:rPr lang="it-IT" b="1" baseline="0" dirty="0" smtClean="0"/>
              <a:t> rotture </a:t>
            </a:r>
            <a:r>
              <a:rPr lang="it-IT" baseline="0" dirty="0" smtClean="0"/>
              <a:t>quando si riscontrano franche fenditure nello stesso apparato(superato il coefficiente di resistenza) ad uno o più componenti dello stesso. Se nel primo caso la stabilità articolare è conservata, nel secondo è modestamente compromessa, nel terzo decisamente perduta. Nei casi più gravi le strutture lese(ligamenti o membrana sinoviale) possono </a:t>
            </a:r>
            <a:r>
              <a:rPr lang="it-IT" baseline="0" dirty="0" err="1" smtClean="0"/>
              <a:t>erniare</a:t>
            </a:r>
            <a:r>
              <a:rPr lang="it-IT" baseline="0" dirty="0" smtClean="0"/>
              <a:t> al di fuori della capsula compromettendo la risoluzione ad </a:t>
            </a:r>
            <a:r>
              <a:rPr lang="it-IT" baseline="0" dirty="0" err="1" smtClean="0"/>
              <a:t>integrum</a:t>
            </a:r>
            <a:r>
              <a:rPr lang="it-IT" baseline="0" dirty="0" smtClean="0"/>
              <a:t> del problema. Versamento siero-ematico e possibile e probabile nelle condizioni più gravi. L’interessamento delle varie strutture dipende ovviamente dall’articolazione interessata(menischi o crociati nel ginocchio, cercine glenoideo nella spalla ecc). Le prime sono anche definite distorsioni semplice, le altre complesse.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16 Dolore</a:t>
            </a:r>
            <a:r>
              <a:rPr lang="it-IT" baseline="0" dirty="0" smtClean="0"/>
              <a:t> immediato: è dovuto al coinvolgimento delle strutture nervose che interessano la capsula. Dapprima lancinante, quindi si attenua ricomparendo in una fase successiva più sordo e meno localizzabile. Si accentua alla </a:t>
            </a:r>
            <a:r>
              <a:rPr lang="it-IT" baseline="0" dirty="0" err="1" smtClean="0"/>
              <a:t>digitopresione</a:t>
            </a:r>
            <a:r>
              <a:rPr lang="it-IT" baseline="0" dirty="0" smtClean="0"/>
              <a:t> e ai tentativi di mobilizzazione attiva e passiva(</a:t>
            </a:r>
            <a:r>
              <a:rPr lang="it-IT" baseline="0" dirty="0" err="1" smtClean="0"/>
              <a:t>functio</a:t>
            </a:r>
            <a:r>
              <a:rPr lang="it-IT" baseline="0" dirty="0" smtClean="0"/>
              <a:t> lesa).</a:t>
            </a:r>
          </a:p>
          <a:p>
            <a:pPr eaLnBrk="1" hangingPunct="1">
              <a:spcBef>
                <a:spcPct val="0"/>
              </a:spcBef>
            </a:pPr>
            <a:r>
              <a:rPr lang="it-IT" baseline="0" dirty="0" smtClean="0"/>
              <a:t>Si presentano i classici segni di flogosi:l’articolazione si presenta dolente(dolor), calda(calor), tumefatta(</a:t>
            </a:r>
            <a:r>
              <a:rPr lang="it-IT" baseline="0" dirty="0" err="1" smtClean="0"/>
              <a:t>tomor</a:t>
            </a:r>
            <a:r>
              <a:rPr lang="it-IT" baseline="0" dirty="0" smtClean="0"/>
              <a:t>). Nei giorni successivi l’edema rende la stessa distesa e lucida: proprio la valutazione di questo stato di lucentezza permette di valutare l’evoluzione della stessa..</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17 Di solito l’esame clinico e anamnestico sono</a:t>
            </a:r>
            <a:r>
              <a:rPr lang="it-IT" baseline="0" dirty="0" smtClean="0"/>
              <a:t> sufficienti a stabilire la diagnosi. Teoricamente sarebbe possibile con opportune caute manovre saggiare la stabilità dell’articolazione e quindi propendere per una prima classificazione. In realtà il </a:t>
            </a:r>
            <a:r>
              <a:rPr lang="it-IT" baseline="0" dirty="0" err="1" smtClean="0"/>
              <a:t>pz</a:t>
            </a:r>
            <a:r>
              <a:rPr lang="it-IT" baseline="0" dirty="0" smtClean="0"/>
              <a:t>, essendo molto dolente è poco collaborante e l’esame clinico diventa poco attendibile. Inoltre manovre inopportune aumenterebbero il rischio di complicanze o l’esacerbazione della sintomatologia dolorosa. A seconda delle articolazione interessate il coinvolgimento degli annessi(ligamenti, menischi ecc) può essere saggiato a distanza attraverso opportuni e specifici test</a:t>
            </a:r>
          </a:p>
          <a:p>
            <a:pPr eaLnBrk="1" hangingPunct="1">
              <a:spcBef>
                <a:spcPct val="0"/>
              </a:spcBef>
            </a:pPr>
            <a:r>
              <a:rPr lang="it-IT" baseline="0" dirty="0" smtClean="0"/>
              <a:t>L’esame </a:t>
            </a:r>
            <a:r>
              <a:rPr lang="it-IT" baseline="0" dirty="0" err="1" smtClean="0"/>
              <a:t>rx</a:t>
            </a:r>
            <a:r>
              <a:rPr lang="it-IT" baseline="0" dirty="0" smtClean="0"/>
              <a:t> diventa necessario per escludere fratture delle strutture ossee interessate: oggi per motivi medico legali e come forma di medicina difensivistica nei nostri ps vengono seguiti quasi di routine. Nella letteratura classica viene anche consigliato di eseguire le stesse proiezioni sotto narcosi e stressando l’arto, al fine di mettere in evidenza la motilità preternaturale, in realtà questo non succede mai per tutta una serie di motivazioni(dolore?lesioni nervose?).</a:t>
            </a:r>
          </a:p>
          <a:p>
            <a:pPr eaLnBrk="1" hangingPunct="1">
              <a:spcBef>
                <a:spcPct val="0"/>
              </a:spcBef>
            </a:pPr>
            <a:r>
              <a:rPr lang="it-IT" baseline="0" dirty="0" smtClean="0"/>
              <a:t>L’esame ecografico è di solito un complemento successivo, finalizzato alla ricerca di eventuali lesioni dei tessuti molli e capsulo </a:t>
            </a:r>
            <a:r>
              <a:rPr lang="it-IT" baseline="0" dirty="0" err="1" smtClean="0"/>
              <a:t>ligamentosi</a:t>
            </a:r>
            <a:r>
              <a:rPr lang="it-IT" baseline="0" dirty="0" smtClean="0"/>
              <a:t>, così come </a:t>
            </a:r>
            <a:r>
              <a:rPr lang="it-IT" baseline="0" dirty="0" err="1" smtClean="0"/>
              <a:t>rmn</a:t>
            </a:r>
            <a:r>
              <a:rPr lang="it-IT" baseline="0" dirty="0" smtClean="0"/>
              <a:t> e artroscopia(ma ciò dipende soprattutto dalle articolazioni interessate)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18 Paradossalmente</a:t>
            </a:r>
            <a:r>
              <a:rPr lang="it-IT" baseline="0" dirty="0" smtClean="0"/>
              <a:t> le distorsioni possono essere considerate gravi perlomeno quanto le fratture, a causa delle possibili complicanze delle stesse e del possibile interessamento capsulo legamentoso. In caso di distorsioni lievi(semplici) lo scarico dell’arto e una terapia antidolorifica possono essere considerate sufficienti alla risoluzione del quadro clinico. Diventa importante infatti mobilizzare quanto più velocemente l’articolazione al fine di evitare rigidità residue o </a:t>
            </a:r>
            <a:r>
              <a:rPr lang="it-IT" baseline="0" dirty="0" err="1" smtClean="0"/>
              <a:t>ipotonotrofismo</a:t>
            </a:r>
            <a:r>
              <a:rPr lang="it-IT" baseline="0" dirty="0" smtClean="0"/>
              <a:t> muscolare. Da qui l’importanza dell’</a:t>
            </a:r>
            <a:r>
              <a:rPr lang="it-IT" baseline="0" dirty="0" err="1" smtClean="0"/>
              <a:t>fkt</a:t>
            </a:r>
            <a:r>
              <a:rPr lang="it-IT" baseline="0" dirty="0" smtClean="0"/>
              <a:t>. Nelle forme più gravi invece diventano d’obbligo anche l’immobilizzazione(gessi??tutori??) dell’articolazione. La massoterapia è da sconsigliare perche favorirebbe l’organizzazione in senso calcifico degli ematomi presenti sulle superfici articolari. </a:t>
            </a:r>
          </a:p>
          <a:p>
            <a:pPr eaLnBrk="1" hangingPunct="1">
              <a:spcBef>
                <a:spcPct val="0"/>
              </a:spcBef>
            </a:pPr>
            <a:r>
              <a:rPr lang="it-IT" baseline="0" dirty="0" smtClean="0"/>
              <a:t>Nelle distorsioni più gravi,laddove si constati una grave instabilità e una compromissione dell’apparato capsulo </a:t>
            </a:r>
            <a:r>
              <a:rPr lang="it-IT" baseline="0" dirty="0" err="1" smtClean="0"/>
              <a:t>ligamentoso</a:t>
            </a:r>
            <a:r>
              <a:rPr lang="it-IT" baseline="0" dirty="0" smtClean="0"/>
              <a:t> può diventare necessario un intervento chirurgico. In realtà bisogna sottolineare come vada valutata la situazione di volta in volta, quindi il quadro generale e umano del paziente, ovvero le sue esigenze.</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19 Tra le complicanze immediate abbiamo già menzionato la lesione delle strutture interessate(</a:t>
            </a:r>
            <a:r>
              <a:rPr lang="it-IT" dirty="0" err="1" smtClean="0"/>
              <a:t>es</a:t>
            </a:r>
            <a:r>
              <a:rPr lang="it-IT" dirty="0" smtClean="0"/>
              <a:t> menischi) o l’interposizione dei frammenti all’interno dell’articolazione, compromettendo la biomeccanica dell’articolazione stessa.</a:t>
            </a:r>
          </a:p>
          <a:p>
            <a:pPr eaLnBrk="1" hangingPunct="1">
              <a:spcBef>
                <a:spcPct val="0"/>
              </a:spcBef>
            </a:pPr>
            <a:r>
              <a:rPr lang="it-IT" dirty="0" smtClean="0"/>
              <a:t>Tra le complicanze tardive menzioniamo calcificazioni(come organizzazione</a:t>
            </a:r>
            <a:r>
              <a:rPr lang="it-IT" baseline="0" dirty="0" smtClean="0"/>
              <a:t> degli stravasi </a:t>
            </a:r>
            <a:r>
              <a:rPr lang="it-IT" baseline="0" dirty="0" err="1" smtClean="0"/>
              <a:t>emorragicii</a:t>
            </a:r>
            <a:r>
              <a:rPr lang="it-IT" baseline="0" dirty="0" smtClean="0"/>
              <a:t>), osteoporosi da disuso di </a:t>
            </a:r>
            <a:r>
              <a:rPr lang="it-IT" baseline="0" dirty="0" err="1" smtClean="0"/>
              <a:t>sudeck</a:t>
            </a:r>
            <a:r>
              <a:rPr lang="it-IT" baseline="0" dirty="0" smtClean="0"/>
              <a:t>, che è secondaria a turbe </a:t>
            </a:r>
            <a:r>
              <a:rPr lang="it-IT" baseline="0" dirty="0" err="1" smtClean="0"/>
              <a:t>neurovascolari</a:t>
            </a:r>
            <a:r>
              <a:rPr lang="it-IT" baseline="0" dirty="0" smtClean="0"/>
              <a:t> riflesse, caratterizzata da dolore </a:t>
            </a:r>
            <a:r>
              <a:rPr lang="it-IT" baseline="0" dirty="0" err="1" smtClean="0"/>
              <a:t>persstente</a:t>
            </a:r>
            <a:r>
              <a:rPr lang="it-IT" baseline="0" dirty="0" smtClean="0"/>
              <a:t>. L’instabilità cronica è una delle complicanze più frequenti. La biomeccanica dell’articolazione è compromessa, e la recidiva, testimoniata da sinovite reattiva, ne è l’espressione. Possono anche seguire a distanza di anni degenerazioni </a:t>
            </a:r>
            <a:r>
              <a:rPr lang="it-IT" baseline="0" dirty="0" err="1" smtClean="0"/>
              <a:t>artrosiche</a:t>
            </a:r>
            <a:r>
              <a:rPr lang="it-IT" baseline="0" dirty="0" smtClean="0"/>
              <a:t>.</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19</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20</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21 Sono</a:t>
            </a:r>
            <a:r>
              <a:rPr lang="it-IT" baseline="0" dirty="0" smtClean="0"/>
              <a:t> la </a:t>
            </a:r>
            <a:r>
              <a:rPr lang="it-IT" baseline="0" dirty="0" err="1" smtClean="0"/>
              <a:t>consueguenza</a:t>
            </a:r>
            <a:r>
              <a:rPr lang="it-IT" baseline="0" dirty="0" smtClean="0"/>
              <a:t> di escursioni articolari abnormi. </a:t>
            </a:r>
            <a:r>
              <a:rPr lang="it-IT" sz="1200" b="0" i="0" kern="1200" dirty="0" smtClean="0">
                <a:solidFill>
                  <a:schemeClr val="tx1"/>
                </a:solidFill>
                <a:latin typeface="+mn-lt"/>
                <a:ea typeface="+mn-ea"/>
                <a:cs typeface="+mn-cs"/>
              </a:rPr>
              <a:t>Lo slittamento a livello cartilagineo delle due estremità ossee è consentito dalla rottura, almeno parziale, della capsula e dei legamenti che stabilizzano l'articolazione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22 Colpiscono</a:t>
            </a:r>
            <a:r>
              <a:rPr lang="it-IT" baseline="0" dirty="0" smtClean="0"/>
              <a:t> più frequentemente giovani adulti di sesso maschile(maggiore propensione ad attività fisico-sportive). Nei giovani sono meno frequenti a causa dell’elevata elasticità dell’apparato capsulo legamentoso, nell’anziano invece sono più frequenti le fratture. </a:t>
            </a:r>
            <a:r>
              <a:rPr lang="it-IT" sz="1200" b="0" i="0" kern="1200" dirty="0" smtClean="0">
                <a:solidFill>
                  <a:schemeClr val="tx1"/>
                </a:solidFill>
                <a:latin typeface="+mn-lt"/>
                <a:ea typeface="+mn-ea"/>
                <a:cs typeface="+mn-cs"/>
              </a:rPr>
              <a:t>Le lussazioni interessano più frequentemente la spalla (circa il 50% dei casi), il gomito, l'anca, le dita e la rotula; le sublussazioni sono invece più comuni a livello della caviglia e del ginocchio.</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23 </a:t>
            </a:r>
            <a:r>
              <a:rPr lang="it-IT" dirty="0" err="1" smtClean="0"/>
              <a:t>Pressochè</a:t>
            </a:r>
            <a:r>
              <a:rPr lang="it-IT" dirty="0" smtClean="0"/>
              <a:t> costanti lacerazioni </a:t>
            </a:r>
            <a:r>
              <a:rPr lang="it-IT" dirty="0" err="1" smtClean="0"/>
              <a:t>capsulolegamentose</a:t>
            </a:r>
            <a:r>
              <a:rPr lang="it-IT" dirty="0" smtClean="0"/>
              <a:t>.</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24 Questa è una classificazione cronologica. Le forme inveterate sono purtroppo ancora presenti. Sono più che altro la conseguenza di errori diagnostici per cui il </a:t>
            </a:r>
            <a:r>
              <a:rPr lang="it-IT" dirty="0" err="1" smtClean="0"/>
              <a:t>pz</a:t>
            </a:r>
            <a:r>
              <a:rPr lang="it-IT" dirty="0" smtClean="0"/>
              <a:t> viene immobilizzato nella convinzione che non ci sia una lussazione</a:t>
            </a:r>
            <a:r>
              <a:rPr lang="it-IT" baseline="0" dirty="0" smtClean="0"/>
              <a:t> o che questa sia stata ridotta.</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25 E’ caratteristico di ogni articolazione,</a:t>
            </a:r>
            <a:r>
              <a:rPr lang="it-IT" baseline="0" dirty="0" smtClean="0"/>
              <a:t> ma alcuni elementi possono essere considerati costanti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26 I</a:t>
            </a:r>
            <a:r>
              <a:rPr lang="it-IT" baseline="0" dirty="0" smtClean="0"/>
              <a:t> traumi possono essere caratteristici di alcune lussazioni(</a:t>
            </a:r>
            <a:r>
              <a:rPr lang="it-IT" baseline="0" dirty="0" err="1" smtClean="0"/>
              <a:t>es</a:t>
            </a:r>
            <a:r>
              <a:rPr lang="it-IT" baseline="0" dirty="0" smtClean="0"/>
              <a:t> caduta all’indietro con avambraccio esteso sul braccio per le lussazioni anteriori di spalla), motivo per cui chiedere notizie al paziente può essere di certo utile. L’esame clinico permetterà di evidenziare la deformità anatomica. Un semplice esame </a:t>
            </a:r>
            <a:r>
              <a:rPr lang="it-IT" baseline="0" dirty="0" err="1" smtClean="0"/>
              <a:t>rx</a:t>
            </a:r>
            <a:r>
              <a:rPr lang="it-IT" baseline="0" dirty="0" smtClean="0"/>
              <a:t> nelle proiezioni specifiche contente nel 90% dei casi di fare diagnosi. In una % minore possono essere necessari degli approfondimenti diagnostici(TAC?) qualora residuassero dei dubbi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27 Nella nostra esperienza il primo approccio è sempre di PS: proviamo a ridurre la lussazione immediatamente(prima si interviene più probabile è la riduzione visto che non si instaura una grave contrattura muscolare). Esistono manovre prestabilite, ma in genere basta far si, con manovre</a:t>
            </a:r>
            <a:r>
              <a:rPr lang="it-IT" baseline="0" dirty="0" smtClean="0"/>
              <a:t> molto dolci che l’arto esegua il percorso inverso a quello che ha portato la lussazione. Manovre brusche non farebbero altro che provocare una contrattura antalgica ulteriore. Qualora il primo trattamento dovesse fallire portiamo il </a:t>
            </a:r>
            <a:r>
              <a:rPr lang="it-IT" baseline="0" dirty="0" err="1" smtClean="0"/>
              <a:t>pz</a:t>
            </a:r>
            <a:r>
              <a:rPr lang="it-IT" baseline="0" dirty="0" smtClean="0"/>
              <a:t> in sala operatoria dove si esegue un secondo tentativo in blanda narcosi: il rilassamento muscolare che consuegue comporta di solito una facile riduzione della lussazione. Quando ciò non accade probabilmente si deve a interposizione di strutture </a:t>
            </a:r>
            <a:r>
              <a:rPr lang="it-IT" baseline="0" dirty="0" err="1" smtClean="0"/>
              <a:t>ligamentose</a:t>
            </a:r>
            <a:r>
              <a:rPr lang="it-IT" baseline="0" dirty="0" smtClean="0"/>
              <a:t>/muscolari: diventa inevitabile allora la riduzione a cielo aperto. Ricordiamo che il trattamento deve essere immediato: </a:t>
            </a:r>
            <a:r>
              <a:rPr lang="it-IT" sz="1200" b="0" i="0" kern="1200" dirty="0" smtClean="0">
                <a:solidFill>
                  <a:schemeClr val="tx1"/>
                </a:solidFill>
                <a:latin typeface="+mn-lt"/>
                <a:ea typeface="+mn-ea"/>
                <a:cs typeface="+mn-cs"/>
              </a:rPr>
              <a:t>Se si tardasse a ridurre la lussazione già dopo un paio di giorni insorgerebbero infatti dei fenomeni cicatriziali che renderebbero necessario l'intervento di riposizionamento chirurgico. Alla riduzione seguono un periodo di immobilizzazione e </a:t>
            </a:r>
            <a:r>
              <a:rPr lang="it-IT" sz="1200" b="0" i="0" kern="1200" dirty="0" err="1" smtClean="0">
                <a:solidFill>
                  <a:schemeClr val="tx1"/>
                </a:solidFill>
                <a:latin typeface="+mn-lt"/>
                <a:ea typeface="+mn-ea"/>
                <a:cs typeface="+mn-cs"/>
              </a:rPr>
              <a:t>fkt</a:t>
            </a:r>
            <a:r>
              <a:rPr lang="it-IT" sz="1200" b="0" i="0" kern="1200" dirty="0" smtClean="0">
                <a:solidFill>
                  <a:schemeClr val="tx1"/>
                </a:solidFill>
                <a:latin typeface="+mn-lt"/>
                <a:ea typeface="+mn-ea"/>
                <a:cs typeface="+mn-cs"/>
              </a:rPr>
              <a:t> mirata al recupero del </a:t>
            </a:r>
            <a:r>
              <a:rPr lang="it-IT" sz="1200" b="0" i="0" kern="1200" dirty="0" err="1" smtClean="0">
                <a:solidFill>
                  <a:schemeClr val="tx1"/>
                </a:solidFill>
                <a:latin typeface="+mn-lt"/>
                <a:ea typeface="+mn-ea"/>
                <a:cs typeface="+mn-cs"/>
              </a:rPr>
              <a:t>tonotrofismo</a:t>
            </a:r>
            <a:r>
              <a:rPr lang="it-IT" sz="1200" b="0" i="0" kern="1200" dirty="0" smtClean="0">
                <a:solidFill>
                  <a:schemeClr val="tx1"/>
                </a:solidFill>
                <a:latin typeface="+mn-lt"/>
                <a:ea typeface="+mn-ea"/>
                <a:cs typeface="+mn-cs"/>
              </a:rPr>
              <a:t> muscolare.</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28 Immediate:interessamento vascolo nervoso:difatti la prima cosa che valutiamo è la motilità e la sensibilità delle estremità a valle dell’articolazione interessata</a:t>
            </a:r>
          </a:p>
          <a:p>
            <a:pPr eaLnBrk="1" hangingPunct="1">
              <a:spcBef>
                <a:spcPct val="0"/>
              </a:spcBef>
            </a:pPr>
            <a:r>
              <a:rPr lang="it-IT" dirty="0" smtClean="0"/>
              <a:t>Tardive:rigidità articolare</a:t>
            </a:r>
            <a:r>
              <a:rPr lang="it-IT" baseline="0" dirty="0" smtClean="0"/>
              <a:t> </a:t>
            </a:r>
            <a:r>
              <a:rPr lang="it-IT" dirty="0" smtClean="0"/>
              <a:t> ma soprattutto lassità(per danneggiamento degli annessi). In quest’ultimo caso potrebbe</a:t>
            </a:r>
            <a:r>
              <a:rPr lang="it-IT" baseline="0" dirty="0" smtClean="0"/>
              <a:t> essere necessario un intervento a distanza per la ricostruzione delle strutture danneggiate(e ciò varia da articolazione ad articolazione)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28</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29</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29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kern="1200" dirty="0" smtClean="0">
                <a:solidFill>
                  <a:schemeClr val="tx1"/>
                </a:solidFill>
                <a:latin typeface="+mn-lt"/>
                <a:ea typeface="+mn-ea"/>
                <a:cs typeface="+mn-cs"/>
              </a:rPr>
              <a:t>3 Le contusioni sono lesioni traumatiche prodotte dalla violenta compressione di un agente esterno sulla superficie del corpo. Ovviamente vale anche il discorso inverso, ovvero che queste possono essere la conseguenza dell’urto di un corpo spinto a velocità contro un ostacolo solido,</a:t>
            </a:r>
            <a:r>
              <a:rPr lang="it-IT" sz="1200" kern="1200" baseline="0" dirty="0" smtClean="0">
                <a:solidFill>
                  <a:schemeClr val="tx1"/>
                </a:solidFill>
                <a:latin typeface="+mn-lt"/>
                <a:ea typeface="+mn-ea"/>
                <a:cs typeface="+mn-cs"/>
              </a:rPr>
              <a:t> oppure di una pressione continua.</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30 Quindi</a:t>
            </a:r>
            <a:r>
              <a:rPr lang="it-IT" baseline="0" dirty="0" smtClean="0"/>
              <a:t> i fattori che prendiamo in considerazione nel determinismo delle fratture sono la forza determinante e il coefficiente di elasticità e resistenza dell’osso. Questi fattori variano in relazione a caratteristiche genetiche, razziali, individuali e fisiologiche/patologiche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30</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u="sng" dirty="0" smtClean="0"/>
              <a:t>31</a:t>
            </a:r>
            <a:r>
              <a:rPr lang="it-IT" u="sng" baseline="0" dirty="0" smtClean="0"/>
              <a:t> </a:t>
            </a:r>
            <a:r>
              <a:rPr lang="it-IT" u="sng" dirty="0" smtClean="0"/>
              <a:t>Età</a:t>
            </a:r>
            <a:r>
              <a:rPr lang="it-IT" dirty="0" smtClean="0"/>
              <a:t>: le ossa del bambino presentano un coefficiente di elasticità maggiore rispetto a quelli dell’adulto:la componente organica è maggiore rispetto alla minerale, di conseguenza aumenta l’elasticità e la flessibilità. Inoltre la muscolatura dei bambini è minore rispetto quella degli adulti: in caso di caduta o trauma la contrazione muscolare influisce facilitando la genesi della frattura.</a:t>
            </a:r>
            <a:r>
              <a:rPr lang="it-IT" baseline="0" dirty="0" smtClean="0"/>
              <a:t> Negli anni, diminuendo la compattezza ossea aumenta ovviamente la possibilità di fratture</a:t>
            </a:r>
          </a:p>
          <a:p>
            <a:pPr eaLnBrk="1" hangingPunct="1">
              <a:spcBef>
                <a:spcPct val="0"/>
              </a:spcBef>
            </a:pPr>
            <a:r>
              <a:rPr lang="it-IT" u="sng" dirty="0" smtClean="0"/>
              <a:t>Sollecitazione:</a:t>
            </a:r>
            <a:r>
              <a:rPr lang="it-IT" dirty="0" smtClean="0"/>
              <a:t>l’osso resiste meglio agli stress in compressione e trazione rispetto alla flessione o torsione</a:t>
            </a:r>
          </a:p>
          <a:p>
            <a:pPr eaLnBrk="1" hangingPunct="1">
              <a:spcBef>
                <a:spcPct val="0"/>
              </a:spcBef>
            </a:pPr>
            <a:r>
              <a:rPr lang="it-IT" u="sng" dirty="0" smtClean="0"/>
              <a:t>Sede</a:t>
            </a:r>
            <a:r>
              <a:rPr lang="it-IT" dirty="0" smtClean="0"/>
              <a:t>:l’osso spugnoso resiste peggio rispetto l’osso compatto(quindi l’epifisi è più </a:t>
            </a:r>
            <a:r>
              <a:rPr lang="it-IT" dirty="0" err="1" smtClean="0"/>
              <a:t>ragile</a:t>
            </a:r>
            <a:r>
              <a:rPr lang="it-IT" dirty="0" smtClean="0"/>
              <a:t> della diafisi). C è anche da dire che per questioni di leve le forze diventano più evidenti a livello </a:t>
            </a:r>
            <a:r>
              <a:rPr lang="it-IT" dirty="0" err="1" smtClean="0"/>
              <a:t>diafisario</a:t>
            </a:r>
            <a:r>
              <a:rPr lang="it-IT" dirty="0" smtClean="0"/>
              <a:t> che epifisario</a:t>
            </a:r>
          </a:p>
          <a:p>
            <a:pPr eaLnBrk="1" hangingPunct="1">
              <a:spcBef>
                <a:spcPct val="0"/>
              </a:spcBef>
            </a:pPr>
            <a:r>
              <a:rPr lang="it-IT" u="sng" dirty="0" smtClean="0"/>
              <a:t>Alterazioni dello scheletro:</a:t>
            </a:r>
            <a:r>
              <a:rPr lang="it-IT" u="sng" dirty="0" err="1" smtClean="0"/>
              <a:t>es</a:t>
            </a:r>
            <a:r>
              <a:rPr lang="it-IT" u="sng" dirty="0" smtClean="0"/>
              <a:t> </a:t>
            </a:r>
            <a:r>
              <a:rPr lang="it-IT" dirty="0" smtClean="0"/>
              <a:t>osteoporosi, infezioni, neoplasie</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31</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32 Per tutto ciò che abbiamo detto in precedenza colpiscono più frequentemente adulti di sesso maschile(maggiore predisposizione</a:t>
            </a:r>
            <a:r>
              <a:rPr lang="it-IT" baseline="0" dirty="0" smtClean="0"/>
              <a:t> ad attività fisiche e lavorative manuali). Con l’aumentare dell’età tale differenza si riduce fino ad annullarsi, a causa della maggiore aspettativa di vita femminile e forte incidenza dell’osteoporosi.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32</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33</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33</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34</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34</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35</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35</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36</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36</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37</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37</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38</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39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sz="1200" kern="1200" dirty="0" smtClean="0">
                <a:solidFill>
                  <a:schemeClr val="tx1"/>
                </a:solidFill>
                <a:latin typeface="+mn-lt"/>
                <a:ea typeface="+mn-ea"/>
                <a:cs typeface="+mn-cs"/>
              </a:rPr>
              <a:t>4 Colpiscono indifferentemente uomini e donne, di qualsiasi età , sebbene ci sia da dire che sono più frequenti in giovani pazienti di sesso maschile, vista la maggiore propensione all’attività fisica e sportiva. </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40</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41</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La</a:t>
            </a:r>
            <a:r>
              <a:rPr lang="it-IT" baseline="0" dirty="0" smtClean="0"/>
              <a:t> differenza fra fratture comminute e complesse è davvero minima. Questa in particolar modo è un esempio di frattura complessa. Parleremmo di comminuta se i frammenti fossero in posizione vicina all’anatomica</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42</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43</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L esame anamnestico permette , analizzando il tipo di trauma, di far diagnosi di sospetto di frattura. L’esame obiettivo permette di evidenziare deformità o lesioni dei tessuti molli, cosi come focolai di esposizione che possono cambiare drasticamente la prognosi, oppure di acquisire</a:t>
            </a:r>
            <a:r>
              <a:rPr lang="it-IT" baseline="0" dirty="0" smtClean="0"/>
              <a:t> sospetti di lesioni nervose(si controlla sensibilità e motilità delle estremità libere dell’arto). Inoltre la palpazione permetterebbe addirittura di percepire il </a:t>
            </a:r>
            <a:r>
              <a:rPr lang="it-IT" b="1" baseline="0" dirty="0" smtClean="0"/>
              <a:t>crepitio(segno di certezza) </a:t>
            </a:r>
            <a:r>
              <a:rPr lang="it-IT" baseline="0" dirty="0" smtClean="0"/>
              <a:t>risultato della </a:t>
            </a:r>
            <a:r>
              <a:rPr lang="it-IT" b="1" baseline="0" dirty="0" smtClean="0"/>
              <a:t>motilità preternaturale(segno di certezza). </a:t>
            </a:r>
            <a:r>
              <a:rPr lang="it-IT" baseline="0" dirty="0" smtClean="0"/>
              <a:t>Nelle situazioni più gravi potrebbe aversi anche shock. Ricordiamo che è frequente il coinvolgimento </a:t>
            </a:r>
            <a:r>
              <a:rPr lang="it-IT" baseline="0" dirty="0" err="1" smtClean="0"/>
              <a:t>viscerale.L</a:t>
            </a:r>
            <a:r>
              <a:rPr lang="it-IT" baseline="0" dirty="0" smtClean="0"/>
              <a:t>’esame radiografico nel 95% dei casi permette di fare diagnosi. Naturalmente potrebbero servire delle proiezioni ad hoc(vedi calcagno,scafoide, scapola ecc). Rare le situazione in cui potrebbe essere necessario un approfondimento quale la TAC</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44</a:t>
            </a:fld>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Shock traumatico. Ovviamente è la complicanza più grave. Tutto ciò si deve principalmente</a:t>
            </a:r>
            <a:r>
              <a:rPr lang="it-IT" baseline="0" dirty="0" smtClean="0"/>
              <a:t> alla perdita di sangue e liquidi, motivo per cui questa si manifesta più frequentemente nei </a:t>
            </a:r>
            <a:r>
              <a:rPr lang="it-IT" baseline="0" dirty="0" err="1" smtClean="0"/>
              <a:t>politraumatizzati</a:t>
            </a:r>
            <a:r>
              <a:rPr lang="it-IT" baseline="0" dirty="0" smtClean="0"/>
              <a:t>. In questi casi si può instaurare un circolo vizioso per cui si ha la compromissione del sistema renale, respiratorio ecc. la sintomatologia diventa di pertinenza chirurgica o </a:t>
            </a:r>
            <a:r>
              <a:rPr lang="it-IT" baseline="0" dirty="0" err="1" smtClean="0"/>
              <a:t>internistica</a:t>
            </a:r>
            <a:r>
              <a:rPr lang="it-IT" baseline="0" dirty="0" smtClean="0"/>
              <a:t>: il </a:t>
            </a:r>
            <a:r>
              <a:rPr lang="it-IT" baseline="0" dirty="0" err="1" smtClean="0"/>
              <a:t>pz</a:t>
            </a:r>
            <a:r>
              <a:rPr lang="it-IT" baseline="0" dirty="0" smtClean="0"/>
              <a:t> si presenta pallido, ipoteso, </a:t>
            </a:r>
            <a:r>
              <a:rPr lang="it-IT" baseline="0" dirty="0" err="1" smtClean="0"/>
              <a:t>oligo</a:t>
            </a:r>
            <a:r>
              <a:rPr lang="it-IT" baseline="0" dirty="0" smtClean="0"/>
              <a:t>/anurico, tachicardico. </a:t>
            </a:r>
          </a:p>
          <a:p>
            <a:pPr eaLnBrk="1" hangingPunct="1">
              <a:spcBef>
                <a:spcPct val="0"/>
              </a:spcBef>
            </a:pPr>
            <a:endParaRPr lang="it-IT" baseline="0" dirty="0" smtClean="0"/>
          </a:p>
          <a:p>
            <a:pPr eaLnBrk="1" hangingPunct="1">
              <a:spcBef>
                <a:spcPct val="0"/>
              </a:spcBef>
            </a:pPr>
            <a:r>
              <a:rPr lang="it-IT" baseline="0" dirty="0" smtClean="0"/>
              <a:t>Embolia adiposa:è la conseguenza dell’immissione in circolo di particelle di midollo(dai segmenti ossei di dimensioni maggiori), queste passano dal circolo venoso al cuore destro fino al polmone. Si instaurano difficoltà respiratorie, dolore </a:t>
            </a:r>
            <a:r>
              <a:rPr lang="it-IT" baseline="0" dirty="0" err="1" smtClean="0"/>
              <a:t>puntorio</a:t>
            </a:r>
            <a:r>
              <a:rPr lang="it-IT" baseline="0" dirty="0" smtClean="0"/>
              <a:t>, tachipnea, tosse. Anche questa è un emergenza assoluta. </a:t>
            </a:r>
          </a:p>
          <a:p>
            <a:pPr eaLnBrk="1" hangingPunct="1">
              <a:spcBef>
                <a:spcPct val="0"/>
              </a:spcBef>
            </a:pPr>
            <a:endParaRPr lang="it-IT" baseline="0" dirty="0" smtClean="0"/>
          </a:p>
          <a:p>
            <a:pPr eaLnBrk="1" hangingPunct="1">
              <a:spcBef>
                <a:spcPct val="0"/>
              </a:spcBef>
            </a:pPr>
            <a:r>
              <a:rPr lang="it-IT" baseline="0" dirty="0" err="1" smtClean="0"/>
              <a:t>Tromboembolia</a:t>
            </a:r>
            <a:r>
              <a:rPr lang="it-IT" baseline="0" dirty="0" smtClean="0"/>
              <a:t>: in realtà questa è una complicanza di tutte le fratture in generale, e dei </a:t>
            </a:r>
            <a:r>
              <a:rPr lang="it-IT" baseline="0" dirty="0" err="1" smtClean="0"/>
              <a:t>politraumi</a:t>
            </a:r>
            <a:r>
              <a:rPr lang="it-IT" baseline="0" dirty="0" smtClean="0"/>
              <a:t> in particolare. L’allettamento e la frattura innescano i 3 fattori della triade di </a:t>
            </a:r>
            <a:r>
              <a:rPr lang="it-IT" baseline="0" dirty="0" err="1" smtClean="0"/>
              <a:t>Virchow</a:t>
            </a:r>
            <a:r>
              <a:rPr lang="it-IT" baseline="0" dirty="0" smtClean="0"/>
              <a:t>(rallentamento del circolo, </a:t>
            </a:r>
            <a:r>
              <a:rPr lang="it-IT" baseline="0" dirty="0" err="1" smtClean="0"/>
              <a:t>ipercoagulabilità</a:t>
            </a:r>
            <a:r>
              <a:rPr lang="it-IT" baseline="0" dirty="0" smtClean="0"/>
              <a:t> vasale per alterazione delle pareti, stasi del circolo). La sintomatologia dipende dalla localizzazione dello stesso così come dalla possibilità di infezione. Il trattamento è preventivo basato sulla somministrazione di anticoagulanti(importanti motivazioni medico legali) e riducendo le fratture quanto prima possibile</a:t>
            </a:r>
          </a:p>
          <a:p>
            <a:pPr eaLnBrk="1" hangingPunct="1">
              <a:spcBef>
                <a:spcPct val="0"/>
              </a:spcBef>
            </a:pPr>
            <a:endParaRPr lang="it-IT" baseline="0" dirty="0" smtClean="0"/>
          </a:p>
          <a:p>
            <a:pPr eaLnBrk="1" hangingPunct="1">
              <a:spcBef>
                <a:spcPct val="0"/>
              </a:spcBef>
            </a:pPr>
            <a:r>
              <a:rPr lang="it-IT" baseline="0" dirty="0" smtClean="0"/>
              <a:t>Broncopolmoniti e </a:t>
            </a:r>
            <a:r>
              <a:rPr lang="it-IT" baseline="0" dirty="0" err="1" smtClean="0"/>
              <a:t>cisto</a:t>
            </a:r>
            <a:r>
              <a:rPr lang="it-IT" baseline="0" dirty="0" smtClean="0"/>
              <a:t> </a:t>
            </a:r>
            <a:r>
              <a:rPr lang="it-IT" baseline="0" dirty="0" err="1" smtClean="0"/>
              <a:t>pieliti</a:t>
            </a:r>
            <a:r>
              <a:rPr lang="it-IT" baseline="0" dirty="0" smtClean="0"/>
              <a:t>:molto comuni in ambiente ospedaliero a causa della compromissione del sistema immunitario e di manovre a volte indispensabili(</a:t>
            </a:r>
            <a:r>
              <a:rPr lang="it-IT" baseline="0" dirty="0" err="1" smtClean="0"/>
              <a:t>cateterizzazione</a:t>
            </a:r>
            <a:r>
              <a:rPr lang="it-IT" baseline="0" dirty="0" smtClean="0"/>
              <a:t>?intubazione). Possono complicare il decorso innanzitutto per motivi clinici, ma anche perche causa di ritardo dell’intervento o della mobilizzazione</a:t>
            </a:r>
          </a:p>
          <a:p>
            <a:pPr eaLnBrk="1" hangingPunct="1">
              <a:spcBef>
                <a:spcPct val="0"/>
              </a:spcBef>
            </a:pPr>
            <a:endParaRPr lang="it-IT" baseline="0" dirty="0" smtClean="0"/>
          </a:p>
          <a:p>
            <a:pPr eaLnBrk="1" hangingPunct="1">
              <a:spcBef>
                <a:spcPct val="0"/>
              </a:spcBef>
            </a:pPr>
            <a:r>
              <a:rPr lang="it-IT" baseline="0" dirty="0" smtClean="0"/>
              <a:t>Piaghe: sono la conseguenza dell’allettamento prolungato: caratteristiche delle zone ossee sporgenti(calcagno,sacro). Purtroppo sono elementi gravi soprattutto negli anziani, visto che diventano molto difficili da trattare(soprattutto se la mobilizzazione precoce non è possibile). Sono causate da compressioni ischemiche vascolari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45</a:t>
            </a:fld>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L’esposizione è la complicanza locale più temuta dall’ortopedico che riceve la chiamata dal PS. La prima domanda che facciamo vedendo una frattura scomposta è : “</a:t>
            </a:r>
            <a:r>
              <a:rPr lang="it-IT" dirty="0" err="1" smtClean="0"/>
              <a:t>è</a:t>
            </a:r>
            <a:r>
              <a:rPr lang="it-IT" dirty="0" smtClean="0"/>
              <a:t> esposta??”(perche se ci chiamano per un ricovero difficilmente si tratta di pazienti con gravi</a:t>
            </a:r>
            <a:r>
              <a:rPr lang="it-IT" baseline="0" dirty="0" smtClean="0"/>
              <a:t> complicanze generali, ma ciò non significa che non possa succedere successivamente). Questa è un’urgenza assoluta, che richiede una stabilizzazione immediata. Nel caso in cui si riesce a portare il </a:t>
            </a:r>
            <a:r>
              <a:rPr lang="it-IT" baseline="0" dirty="0" err="1" smtClean="0"/>
              <a:t>pz</a:t>
            </a:r>
            <a:r>
              <a:rPr lang="it-IT" baseline="0" dirty="0" smtClean="0"/>
              <a:t> entro le 6 ore in sala, secondo la letteratura moderna, si può procedere alla sintesi definitiva, altrimenti è meglio stabilizzare temporaneamente il </a:t>
            </a:r>
            <a:r>
              <a:rPr lang="it-IT" baseline="0" dirty="0" err="1" smtClean="0"/>
              <a:t>pz</a:t>
            </a:r>
            <a:r>
              <a:rPr lang="it-IT" baseline="0" dirty="0" smtClean="0"/>
              <a:t>(FE?). Naturalmente la complicanza che deve essere evitata è la contaminazione del mezzo di sintesi. È indispensabile stabilizzare quanto prima la frattura, perche la stabilizzazione della frattura significa anche la stabilizzazione delle condizioni cliniche generali del paziente stesso.</a:t>
            </a:r>
          </a:p>
          <a:p>
            <a:pPr eaLnBrk="1" hangingPunct="1">
              <a:spcBef>
                <a:spcPct val="0"/>
              </a:spcBef>
            </a:pPr>
            <a:r>
              <a:rPr lang="it-IT" baseline="0" dirty="0" smtClean="0"/>
              <a:t>Le lesioni vascolo nervose sono frequente conseguenza della frattura, soprattutto delle </a:t>
            </a:r>
            <a:r>
              <a:rPr lang="it-IT" baseline="0" dirty="0" err="1" smtClean="0"/>
              <a:t>spiroidi</a:t>
            </a:r>
            <a:r>
              <a:rPr lang="it-IT" baseline="0" dirty="0" smtClean="0"/>
              <a:t> scomposte, visto che i margini, aguzzi e taglienti possono ledere le stesse strutture. Diventa fondamentale, al momento dell’esame, controllare motilità, sensibilità e polsi. Trattamenti conservativi(in caso di semplici compressioni o stupori) o ricostruzioni(nelle condizioni </a:t>
            </a:r>
            <a:r>
              <a:rPr lang="it-IT" baseline="0" dirty="0" err="1" smtClean="0"/>
              <a:t>piu</a:t>
            </a:r>
            <a:r>
              <a:rPr lang="it-IT" baseline="0" dirty="0" smtClean="0"/>
              <a:t> gravi) devono essere presi in considerazione.</a:t>
            </a:r>
          </a:p>
          <a:p>
            <a:pPr eaLnBrk="1" hangingPunct="1">
              <a:spcBef>
                <a:spcPct val="0"/>
              </a:spcBef>
            </a:pPr>
            <a:r>
              <a:rPr lang="it-IT" baseline="0" dirty="0" smtClean="0"/>
              <a:t>Le lesioni viscerali sono da prendere seriamente in considerazione in caso di fratture costali ma soprattutto di bacino: queste vanno considerate evenienze molto gravi ,anche perche spesso accompagnate da compromissione generale a causa dell’importante perdita ematica.</a:t>
            </a:r>
          </a:p>
          <a:p>
            <a:pPr eaLnBrk="1" hangingPunct="1">
              <a:spcBef>
                <a:spcPct val="0"/>
              </a:spcBef>
            </a:pPr>
            <a:r>
              <a:rPr lang="it-IT" baseline="0" dirty="0" smtClean="0"/>
              <a:t>La sindrome compartimentale è un ulteriore possibile complicanza del breve medio termine. Questa è una compressione delle strutture vascolari all’interno di compartimenti, che sono degli spazi chiusi compresi tra piani inestensibili(quali sono quelli ossei e le fasce). Ma cosa comporta la compressione??la frattura in se, lo spasmo muscolare,il versamento ematico ma soprattutto l’eventuale edema conseguenza. Per questo diventa fondamentale ridurre le gravi scomposizioni, i rischi di sanguinamento e determinare lo scarico dell’arto. Molto frequenti in prossimità dell’avambraccio(</a:t>
            </a:r>
            <a:r>
              <a:rPr lang="it-IT" baseline="0" dirty="0" err="1" smtClean="0"/>
              <a:t>volkmann</a:t>
            </a:r>
            <a:r>
              <a:rPr lang="it-IT" baseline="0" dirty="0" smtClean="0"/>
              <a:t>) e della gamba.</a:t>
            </a:r>
          </a:p>
          <a:p>
            <a:pPr eaLnBrk="1" hangingPunct="1">
              <a:spcBef>
                <a:spcPct val="0"/>
              </a:spcBef>
            </a:pPr>
            <a:r>
              <a:rPr lang="it-IT" baseline="0" dirty="0" smtClean="0"/>
              <a:t>I fattori che possono ostacolare una normale calcificazione/riparazione sono molteplici:</a:t>
            </a:r>
          </a:p>
          <a:p>
            <a:pPr eaLnBrk="1" hangingPunct="1">
              <a:spcBef>
                <a:spcPct val="0"/>
              </a:spcBef>
            </a:pPr>
            <a:r>
              <a:rPr lang="it-IT" baseline="0" dirty="0" smtClean="0"/>
              <a:t>Età:i più giovani riparano più facilmente</a:t>
            </a:r>
          </a:p>
          <a:p>
            <a:pPr eaLnBrk="1" hangingPunct="1">
              <a:spcBef>
                <a:spcPct val="0"/>
              </a:spcBef>
            </a:pPr>
            <a:r>
              <a:rPr lang="it-IT" baseline="0" dirty="0" smtClean="0"/>
              <a:t>Condizioni psichiche: ormai la letteratura è chiara da questo punto di vista</a:t>
            </a:r>
          </a:p>
          <a:p>
            <a:pPr eaLnBrk="1" hangingPunct="1">
              <a:spcBef>
                <a:spcPct val="0"/>
              </a:spcBef>
            </a:pPr>
            <a:r>
              <a:rPr lang="it-IT" baseline="0" dirty="0" smtClean="0"/>
              <a:t>Condizioni generali</a:t>
            </a:r>
          </a:p>
          <a:p>
            <a:pPr eaLnBrk="1" hangingPunct="1">
              <a:spcBef>
                <a:spcPct val="0"/>
              </a:spcBef>
            </a:pPr>
            <a:r>
              <a:rPr lang="it-IT" baseline="0" dirty="0" smtClean="0"/>
              <a:t>Numero di fratture: in caso di fratture multifocali sembra che l’organismo si concentri su solo una delle fratture insistendo sull’altra solo in seconda battuta</a:t>
            </a:r>
          </a:p>
          <a:p>
            <a:pPr eaLnBrk="1" hangingPunct="1">
              <a:spcBef>
                <a:spcPct val="0"/>
              </a:spcBef>
            </a:pPr>
            <a:r>
              <a:rPr lang="it-IT" u="sng" baseline="0" dirty="0" smtClean="0"/>
              <a:t>Sede</a:t>
            </a:r>
            <a:r>
              <a:rPr lang="it-IT" baseline="0" dirty="0" smtClean="0"/>
              <a:t>: le fratture </a:t>
            </a:r>
            <a:r>
              <a:rPr lang="it-IT" baseline="0" dirty="0" err="1" smtClean="0"/>
              <a:t>diafisarie</a:t>
            </a:r>
            <a:r>
              <a:rPr lang="it-IT" baseline="0" dirty="0" smtClean="0"/>
              <a:t> hanno un tempo di consolidazione maggiore rispetto le epifisarie:</a:t>
            </a:r>
            <a:r>
              <a:rPr lang="it-IT" baseline="0" dirty="0" err="1" smtClean="0"/>
              <a:t>cio</a:t>
            </a:r>
            <a:r>
              <a:rPr lang="it-IT" baseline="0" dirty="0" smtClean="0"/>
              <a:t> si deve ad una circolazione meno fitta. Inoltre le fratture </a:t>
            </a:r>
            <a:r>
              <a:rPr lang="it-IT" baseline="0" dirty="0" err="1" smtClean="0"/>
              <a:t>diafisarie</a:t>
            </a:r>
            <a:r>
              <a:rPr lang="it-IT" baseline="0" dirty="0" smtClean="0"/>
              <a:t> consolidano prima se dotate di una muscolatura abbondante(circolazione </a:t>
            </a:r>
            <a:r>
              <a:rPr lang="it-IT" baseline="0" dirty="0" err="1" smtClean="0"/>
              <a:t>parostale</a:t>
            </a:r>
            <a:r>
              <a:rPr lang="it-IT" baseline="0" dirty="0" smtClean="0"/>
              <a:t>)</a:t>
            </a:r>
          </a:p>
          <a:p>
            <a:pPr eaLnBrk="1" hangingPunct="1">
              <a:spcBef>
                <a:spcPct val="0"/>
              </a:spcBef>
            </a:pPr>
            <a:r>
              <a:rPr lang="it-IT" u="sng" baseline="0" dirty="0" smtClean="0"/>
              <a:t>Tipo di frattura</a:t>
            </a:r>
            <a:r>
              <a:rPr lang="it-IT" baseline="0" dirty="0" smtClean="0"/>
              <a:t>: la possibilità di consolidazione migliora all’aumentare della superficie di contatto fra i 2 monconi(le fratture </a:t>
            </a:r>
            <a:r>
              <a:rPr lang="it-IT" baseline="0" dirty="0" err="1" smtClean="0"/>
              <a:t>spiroidi</a:t>
            </a:r>
            <a:r>
              <a:rPr lang="it-IT" baseline="0" dirty="0" smtClean="0"/>
              <a:t> lunghe consolidano più facilmente rispetto le trasversali)</a:t>
            </a:r>
          </a:p>
          <a:p>
            <a:pPr eaLnBrk="1" hangingPunct="1">
              <a:spcBef>
                <a:spcPct val="0"/>
              </a:spcBef>
            </a:pPr>
            <a:r>
              <a:rPr lang="it-IT" u="sng" baseline="0" dirty="0" smtClean="0"/>
              <a:t>Posizione dei frammenti</a:t>
            </a:r>
            <a:r>
              <a:rPr lang="it-IT" baseline="0" dirty="0" smtClean="0"/>
              <a:t>: ovviamente la riduzione della frattura facilita la formazione dei ponti</a:t>
            </a:r>
          </a:p>
          <a:p>
            <a:pPr eaLnBrk="1" hangingPunct="1">
              <a:spcBef>
                <a:spcPct val="0"/>
              </a:spcBef>
            </a:pPr>
            <a:r>
              <a:rPr lang="it-IT" u="sng" strike="noStrike" baseline="0" dirty="0" smtClean="0"/>
              <a:t>Condizioni generali</a:t>
            </a:r>
            <a:r>
              <a:rPr lang="it-IT" baseline="0" dirty="0" smtClean="0"/>
              <a:t>: psiche,nutrizione,malattie sistemiche influiscono sulla velocità di consolidazione</a:t>
            </a:r>
          </a:p>
          <a:p>
            <a:pPr eaLnBrk="1" hangingPunct="1">
              <a:spcBef>
                <a:spcPct val="0"/>
              </a:spcBef>
            </a:pPr>
            <a:r>
              <a:rPr lang="it-IT" u="sng" baseline="0" dirty="0" smtClean="0"/>
              <a:t>Fattori legati al trattamento</a:t>
            </a:r>
            <a:r>
              <a:rPr lang="it-IT" baseline="0" dirty="0" smtClean="0"/>
              <a:t>: interposizione di materiale nel focolaio, cattiva riduzione, tardato trattamento, cattivo trattamento, rottura dei mezzi di sintesi, eccessiva </a:t>
            </a:r>
            <a:r>
              <a:rPr lang="it-IT" baseline="0" dirty="0" err="1" smtClean="0"/>
              <a:t>deperiostizzazione</a:t>
            </a:r>
            <a:r>
              <a:rPr lang="it-IT" baseline="0" dirty="0" smtClean="0"/>
              <a:t>,eccessiva compressione, mancato carico, infezioni,e, copertura cutanea insufficiente incidono fortemente.</a:t>
            </a:r>
          </a:p>
          <a:p>
            <a:pPr eaLnBrk="1" hangingPunct="1">
              <a:spcBef>
                <a:spcPct val="0"/>
              </a:spcBef>
            </a:pPr>
            <a:r>
              <a:rPr lang="it-IT" baseline="0" dirty="0" smtClean="0"/>
              <a:t>Per pseudoartrosi si intende una condizione in cui la guarigione della frattura non è andata a buon fine e si ottiene una falsa articolazione. Può essere lassa(si ha motilità dei 2 frammenti e mancanza di contatto in assenza di dolore) o serrata(i 2 frammenti sono serrati fra di loro , vi è continuità perche si ha una cerniera di callo ma i 2 sono reciprocamente mobili). Il trattamento delle stesse deve presupporre integrità meccanica e biologica, che deve essere garantita dagli opportuni </a:t>
            </a:r>
            <a:r>
              <a:rPr lang="it-IT" baseline="0" dirty="0" err="1" smtClean="0"/>
              <a:t>mds</a:t>
            </a:r>
            <a:r>
              <a:rPr lang="it-IT" baseline="0" dirty="0" smtClean="0"/>
              <a:t> e uno stimolo biologico, cioè bisogna incoraggiare la consolidazione. Questa si può inseguire o con trapianti di osso, con onde d’urto, campi magnetici ecc.</a:t>
            </a:r>
          </a:p>
          <a:p>
            <a:pPr eaLnBrk="1" hangingPunct="1">
              <a:spcBef>
                <a:spcPct val="0"/>
              </a:spcBef>
            </a:pPr>
            <a:r>
              <a:rPr lang="it-IT" baseline="0" dirty="0" smtClean="0"/>
              <a:t>La malattia di </a:t>
            </a:r>
            <a:r>
              <a:rPr lang="it-IT" baseline="0" dirty="0" err="1" smtClean="0"/>
              <a:t>sudeck</a:t>
            </a:r>
            <a:r>
              <a:rPr lang="it-IT" baseline="0" dirty="0" smtClean="0"/>
              <a:t> è una distrofia dolorosa che colpisce la parte colpita, indipendentemente dall’entità del trauma, con vivo dolore. Nella prima fase si ha semplicemente dolore e segni di flogosi. Nel secondo stadio il dolore non è più localizzato ma si diffonde all’intero arto. In seguito alla prolungata immobilizzazione compare anche ipotrofia delle masse muscolari. Se non si guarisce si arriva al 3 stadio, cioè la cronicizzazione, con notevoli disturbi trofici, articolari e osteoporosi da disuso diffusa. Se la causa si conosce(il trauma) lo stesso non vale per la patogenesi. Si pensa a coinvolgimenti </a:t>
            </a:r>
            <a:r>
              <a:rPr lang="it-IT" baseline="0" dirty="0" err="1" smtClean="0"/>
              <a:t>vascolonervosi</a:t>
            </a:r>
            <a:r>
              <a:rPr lang="it-IT" baseline="0" dirty="0" smtClean="0"/>
              <a:t> e/o biochimici. </a:t>
            </a:r>
            <a:r>
              <a:rPr lang="it-IT" baseline="0" dirty="0" err="1" smtClean="0"/>
              <a:t>Fkt</a:t>
            </a:r>
            <a:r>
              <a:rPr lang="it-IT" baseline="0" dirty="0" smtClean="0"/>
              <a:t> e antinfiammatori costituiscono la </a:t>
            </a:r>
            <a:r>
              <a:rPr lang="it-IT" baseline="0" dirty="0" err="1" smtClean="0"/>
              <a:t>tp</a:t>
            </a:r>
            <a:endParaRPr lang="it-IT" baseline="0" dirty="0" smtClean="0"/>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46</a:t>
            </a:fld>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Partiamo dal presupposto che non si può standardizzare il trattamento delle fratture in generale, visto che variano le fratture, le caratteristiche cliniche locali, generali e le aspettative di</a:t>
            </a:r>
            <a:r>
              <a:rPr lang="it-IT" baseline="0" dirty="0" smtClean="0"/>
              <a:t> qualità di vita. Ovvio che il trattamento di una frattura di spalla di una 90enne con molti problemi non può essere uguale a quella di un ragazzo sportivo:la qualità di vita e le abitudini quotidiane sono completamente diverse.  Bisogna anche valutare le condizioni di partenza e le condizioni cliniche(operabilità?). Detto questo schematicamente le fasi di un </a:t>
            </a:r>
            <a:r>
              <a:rPr lang="it-IT" baseline="0" dirty="0" err="1" smtClean="0"/>
              <a:t>pz</a:t>
            </a:r>
            <a:r>
              <a:rPr lang="it-IT" baseline="0" dirty="0" smtClean="0"/>
              <a:t> fratturato sono: la riduzione, l immobilizzazione, la consolidazione e la rieducazione.</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47</a:t>
            </a:fld>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La riduzione</a:t>
            </a:r>
            <a:r>
              <a:rPr lang="it-IT" baseline="0" dirty="0" smtClean="0"/>
              <a:t> è </a:t>
            </a:r>
            <a:r>
              <a:rPr lang="it-IT" dirty="0" smtClean="0"/>
              <a:t>in assoluto il primo momento. Può decidere</a:t>
            </a:r>
            <a:r>
              <a:rPr lang="it-IT" baseline="0" dirty="0" smtClean="0"/>
              <a:t> anche la terapia. Significa far si che i frammenti ossei assumano la miglior posizione reciproca. In alcuni casi diventa indispensabile, in altri inutile: è inutile tentare di ridurre una frattura che necessiti un trattamento chirurgico obbligatorio, mentre diventa fondamentale ridurre bene una frattura che potrebbe accontentarsi di un trattamento incruento(ovviamente ciò dipende dalle diverse strutture considerate). Considerate fratture che potrebbero raggiungere una buona anatomia con l riduzione manuale, teniamo conto che il trattamento deve essere precoce, prima che si istauri la contrattura riflessa che renderebbe la manovra difficoltosa e dolorosa. Qualora il risultato dovesse essere insoddisfacente di solito diventa necessario il trattamento cruento(ovviamente anche la sintesi sarà cruenta). </a:t>
            </a:r>
          </a:p>
          <a:p>
            <a:pPr eaLnBrk="1" hangingPunct="1">
              <a:spcBef>
                <a:spcPct val="0"/>
              </a:spcBef>
            </a:pPr>
            <a:r>
              <a:rPr lang="it-IT" baseline="0" dirty="0" smtClean="0"/>
              <a:t>La manovra estemporanea da noi è praticata senza anestesia o con anestesia locale, anche se ci sono centri in cui si pratica una blanda </a:t>
            </a:r>
            <a:r>
              <a:rPr lang="it-IT" baseline="0" dirty="0" err="1" smtClean="0"/>
              <a:t>sedazione</a:t>
            </a:r>
            <a:r>
              <a:rPr lang="it-IT" baseline="0" dirty="0" smtClean="0"/>
              <a:t>, con notevole aumento dei tempi e dei costi. Si pratica quindi un’immobilizzazione definitiva(più frequentemente da noi il polso o le dita di mani e piedi).</a:t>
            </a:r>
          </a:p>
          <a:p>
            <a:pPr eaLnBrk="1" hangingPunct="1">
              <a:spcBef>
                <a:spcPct val="0"/>
              </a:spcBef>
            </a:pPr>
            <a:r>
              <a:rPr lang="it-IT" baseline="0" dirty="0" smtClean="0"/>
              <a:t>La trazione potrebbe essere una manovra da riservarsi solamente alle fratture gravemente scomposte, perche si potrebbe portare immediatamente il </a:t>
            </a:r>
            <a:r>
              <a:rPr lang="it-IT" baseline="0" dirty="0" err="1" smtClean="0"/>
              <a:t>pz</a:t>
            </a:r>
            <a:r>
              <a:rPr lang="it-IT" baseline="0" dirty="0" smtClean="0"/>
              <a:t> in sala operatoria(ricorda che il trattamento precoce è il più semplice perche non si instaura contrattura riflessa). Questo può essere diretto o indiretto a seconda che il filo di K si inserisca nell’osso fratturato o viciniore. Di solito la trazione diretta si esegue nel coinvolgimento di ossa di dimensioni maggiori(femore) mentre se le masse interessate sono minori(gamba) si preferisce una trazione indiretta.</a:t>
            </a:r>
          </a:p>
          <a:p>
            <a:pPr eaLnBrk="1" hangingPunct="1">
              <a:spcBef>
                <a:spcPct val="0"/>
              </a:spcBef>
            </a:pPr>
            <a:r>
              <a:rPr lang="it-IT" baseline="0" dirty="0" smtClean="0"/>
              <a:t>Esempi: per le fratture </a:t>
            </a:r>
            <a:r>
              <a:rPr lang="it-IT" baseline="0" dirty="0" err="1" smtClean="0"/>
              <a:t>pertrocanteriche</a:t>
            </a:r>
            <a:r>
              <a:rPr lang="it-IT" baseline="0" dirty="0" smtClean="0"/>
              <a:t> o </a:t>
            </a:r>
            <a:r>
              <a:rPr lang="it-IT" baseline="0" dirty="0" err="1" smtClean="0"/>
              <a:t>diafisarie</a:t>
            </a:r>
            <a:r>
              <a:rPr lang="it-IT" baseline="0" dirty="0" smtClean="0"/>
              <a:t> preferiamo un K ai condili femorali, per una frattura condiloidea preferiamo un ingresso al piatto tibiale, per le fratture di gamba al calcagno. La trazione a pelle si avvale di cerotti:non si può inserire un filo di k perche si rischierebbe di ledere i nuclei di accrescimento</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48</a:t>
            </a:fld>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immagine </a:t>
            </a:r>
            <a:r>
              <a:rPr lang="it-IT" dirty="0" smtClean="0"/>
              <a:t>trazione</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49</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5 Sono</a:t>
            </a:r>
            <a:r>
              <a:rPr lang="it-IT" sz="1200" kern="1200" baseline="0" dirty="0" smtClean="0">
                <a:solidFill>
                  <a:schemeClr val="tx1"/>
                </a:solidFill>
                <a:latin typeface="+mn-lt"/>
                <a:ea typeface="+mn-ea"/>
                <a:cs typeface="+mn-cs"/>
              </a:rPr>
              <a:t> c</a:t>
            </a:r>
            <a:r>
              <a:rPr lang="it-IT" sz="1200" kern="1200" dirty="0" smtClean="0">
                <a:solidFill>
                  <a:schemeClr val="tx1"/>
                </a:solidFill>
                <a:latin typeface="+mn-lt"/>
                <a:ea typeface="+mn-ea"/>
                <a:cs typeface="+mn-cs"/>
              </a:rPr>
              <a:t>onseguenza di eventi traumatici. Sono delle lesioni di tessuti che si trovano frapposti fra superfici solide, quali possono essere piani ossei o muscoli contratti. </a:t>
            </a:r>
          </a:p>
          <a:p>
            <a:r>
              <a:rPr lang="it-IT" sz="1200" kern="1200" dirty="0" smtClean="0">
                <a:solidFill>
                  <a:schemeClr val="tx1"/>
                </a:solidFill>
                <a:latin typeface="+mn-lt"/>
                <a:ea typeface="+mn-ea"/>
                <a:cs typeface="+mn-cs"/>
              </a:rPr>
              <a:t>Distinguiamo in ortopedia contusioni cutanee, sottocutanee, tendinee, articolari ,muscolari e ossee.</a:t>
            </a:r>
          </a:p>
          <a:p>
            <a:r>
              <a:rPr lang="it-IT" sz="1200" b="1" kern="1200" dirty="0" smtClean="0">
                <a:solidFill>
                  <a:schemeClr val="tx1"/>
                </a:solidFill>
                <a:latin typeface="+mn-lt"/>
                <a:ea typeface="+mn-ea"/>
                <a:cs typeface="+mn-cs"/>
              </a:rPr>
              <a:t>Contusioni muscolari</a:t>
            </a:r>
            <a:r>
              <a:rPr lang="it-IT" sz="1200" kern="1200" dirty="0" smtClean="0">
                <a:solidFill>
                  <a:schemeClr val="tx1"/>
                </a:solidFill>
                <a:latin typeface="+mn-lt"/>
                <a:ea typeface="+mn-ea"/>
                <a:cs typeface="+mn-cs"/>
              </a:rPr>
              <a:t>: sono lesioni più o meno importanti della fascia sottocutanea e di quella muscolare. La loro gravità aumenta quando le contusioni avvengono a muscolo contratto</a:t>
            </a:r>
          </a:p>
          <a:p>
            <a:r>
              <a:rPr lang="it-IT" sz="1200" b="1" kern="1200" dirty="0" smtClean="0">
                <a:solidFill>
                  <a:schemeClr val="tx1"/>
                </a:solidFill>
                <a:latin typeface="+mn-lt"/>
                <a:ea typeface="+mn-ea"/>
                <a:cs typeface="+mn-cs"/>
              </a:rPr>
              <a:t>Contusioni tendinee</a:t>
            </a:r>
            <a:r>
              <a:rPr lang="it-IT" sz="1200" kern="1200" dirty="0" smtClean="0">
                <a:solidFill>
                  <a:schemeClr val="tx1"/>
                </a:solidFill>
                <a:latin typeface="+mn-lt"/>
                <a:ea typeface="+mn-ea"/>
                <a:cs typeface="+mn-cs"/>
              </a:rPr>
              <a:t>: generalmente causano una sofferenza delle guaine, cioè l'involucro che avvolge i tendini e ne facilita il loro scorrimento. Le contusioni tendinee determinano tenosinoviti importanti</a:t>
            </a:r>
          </a:p>
          <a:p>
            <a:r>
              <a:rPr lang="it-IT" sz="1200" b="1" kern="1200" dirty="0" smtClean="0">
                <a:solidFill>
                  <a:schemeClr val="tx1"/>
                </a:solidFill>
                <a:latin typeface="+mn-lt"/>
                <a:ea typeface="+mn-ea"/>
                <a:cs typeface="+mn-cs"/>
              </a:rPr>
              <a:t>Contusioni articolari</a:t>
            </a:r>
            <a:r>
              <a:rPr lang="it-IT" sz="1200" kern="1200" dirty="0" smtClean="0">
                <a:solidFill>
                  <a:schemeClr val="tx1"/>
                </a:solidFill>
                <a:latin typeface="+mn-lt"/>
                <a:ea typeface="+mn-ea"/>
                <a:cs typeface="+mn-cs"/>
              </a:rPr>
              <a:t>: interessano l'articolazione. Sono sovente causa di un immediato emartro, cioè il versamento di sangue in una cavità articolare, o di una reazione sinoviale con idrartro, cioè il versamento sieroso in una cavità articolare, anche tardivo dopo 12 o 24 ore</a:t>
            </a:r>
          </a:p>
          <a:p>
            <a:r>
              <a:rPr lang="it-IT" sz="1200" b="1" kern="1200" dirty="0" smtClean="0">
                <a:solidFill>
                  <a:schemeClr val="tx1"/>
                </a:solidFill>
                <a:latin typeface="+mn-lt"/>
                <a:ea typeface="+mn-ea"/>
                <a:cs typeface="+mn-cs"/>
              </a:rPr>
              <a:t>Contusioni ossee</a:t>
            </a:r>
            <a:r>
              <a:rPr lang="it-IT" sz="1200" kern="1200" dirty="0" smtClean="0">
                <a:solidFill>
                  <a:schemeClr val="tx1"/>
                </a:solidFill>
                <a:latin typeface="+mn-lt"/>
                <a:ea typeface="+mn-ea"/>
                <a:cs typeface="+mn-cs"/>
              </a:rPr>
              <a:t>: sono accompagnate da un dolore vivo del periostio, che è la membrana fibrosa che avvolge la superficie esterna delle ossa. Sovente c'è la formazione di un ematoma sottoperiostale.</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 </a:t>
            </a:r>
            <a:r>
              <a:rPr lang="it-IT" baseline="0" dirty="0" smtClean="0"/>
              <a:t>L’immobilizzazione incruenta ha la sua indicazione migliore in fratture </a:t>
            </a:r>
            <a:r>
              <a:rPr lang="it-IT" baseline="0" dirty="0" err="1" smtClean="0"/>
              <a:t>extrarticolari</a:t>
            </a:r>
            <a:r>
              <a:rPr lang="it-IT" baseline="0" dirty="0" smtClean="0"/>
              <a:t>(le articolari richiedono quasi sempre il trattamento cruento per ripristinare la migliore anatomia possibile), ben ridotte:classico esempio le fratture </a:t>
            </a:r>
            <a:r>
              <a:rPr lang="it-IT" baseline="0" dirty="0" err="1" smtClean="0"/>
              <a:t>extrarticolari</a:t>
            </a:r>
            <a:r>
              <a:rPr lang="it-IT" baseline="0" dirty="0" smtClean="0"/>
              <a:t> di polso</a:t>
            </a:r>
            <a:r>
              <a:rPr lang="it-IT" baseline="0" dirty="0" smtClean="0"/>
              <a:t>.</a:t>
            </a:r>
            <a:r>
              <a:rPr lang="it-IT" sz="1200" dirty="0" smtClean="0"/>
              <a:t> 51 L’apparecchio gessato con </a:t>
            </a:r>
            <a:r>
              <a:rPr lang="it-IT" sz="1200" dirty="0" smtClean="0">
                <a:solidFill>
                  <a:srgbClr val="FF66FF"/>
                </a:solidFill>
              </a:rPr>
              <a:t>tecnica tradizionale</a:t>
            </a:r>
            <a:r>
              <a:rPr lang="it-IT" sz="1200" dirty="0" smtClean="0"/>
              <a:t> prevede che la contenzione del focolaio di frattura avvenga inglobando le articolazioni prossimali e distali al segmento interessato al fine di evitare spostamenti secondari e di </a:t>
            </a:r>
            <a:r>
              <a:rPr lang="it-IT" sz="1200" dirty="0" err="1" smtClean="0"/>
              <a:t>detendere</a:t>
            </a:r>
            <a:r>
              <a:rPr lang="it-IT" sz="1200" dirty="0" smtClean="0"/>
              <a:t> gli apparati muscolari. Questa</a:t>
            </a:r>
            <a:r>
              <a:rPr lang="it-IT" sz="1200" baseline="0" dirty="0" smtClean="0"/>
              <a:t> deve essere ben aderente e in ogni caso deve coinvolgere le articolazioni viciniori al fine di ridurre al minimo il rischio di movimenti muscolari in grado di far perdere la riduzione. Non deve essere troppo stretto(rischio di sindrome compartimentale) e neanche troppo largo(mobilizzazione frammenti). Si deve sempre valutare la possibilità che la parte possa gonfiare e sgonfiare e si deve sempre invitare a tal proposito il </a:t>
            </a:r>
            <a:r>
              <a:rPr lang="it-IT" sz="1200" baseline="0" dirty="0" err="1" smtClean="0"/>
              <a:t>pz</a:t>
            </a:r>
            <a:r>
              <a:rPr lang="it-IT" sz="1200" baseline="0" dirty="0" smtClean="0"/>
              <a:t> a muovere sempre le parti libere per favorire il </a:t>
            </a:r>
            <a:r>
              <a:rPr lang="it-IT" sz="1200" baseline="0" dirty="0" err="1" smtClean="0"/>
              <a:t>tonotrofismo</a:t>
            </a:r>
            <a:r>
              <a:rPr lang="it-IT" sz="1200" baseline="0" dirty="0" smtClean="0"/>
              <a:t>(che comunque calerà) e ridurre l’edema mediante l’azione di pompa e gravità. Ci possono essere anche delle varianti, esempio l’apertura di finestre(per permettere medicazioni) o l’inglobamento di trazioni</a:t>
            </a:r>
            <a:endParaRPr lang="it-IT" sz="1200" dirty="0" smtClean="0"/>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50</a:t>
            </a:fld>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Abbiamo </a:t>
            </a:r>
            <a:r>
              <a:rPr lang="it-IT" dirty="0" smtClean="0"/>
              <a:t>menzionato tutte le condizioni in gradi di rallentare o compromettere la riparazione ossea. È</a:t>
            </a:r>
            <a:r>
              <a:rPr lang="it-IT" baseline="0" dirty="0" smtClean="0"/>
              <a:t> giusto menzionare a questo punto le fasi principali della riparazione. La premessa è che l’osso non è una struttura inerte ma assolutamente dinamica,continuamente soggetta a processi di rimodellamento</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51</a:t>
            </a:fld>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Dopo </a:t>
            </a:r>
            <a:r>
              <a:rPr lang="it-IT" dirty="0" smtClean="0"/>
              <a:t>la frattura, a livello dei frammenti, si forma un ematoma, alimentato dalla rottura dei vasi periostali ed </a:t>
            </a:r>
            <a:r>
              <a:rPr lang="it-IT" dirty="0" err="1" smtClean="0"/>
              <a:t>endostali</a:t>
            </a:r>
            <a:r>
              <a:rPr lang="it-IT" dirty="0" smtClean="0"/>
              <a:t>, che è il primo momento del processo di guarigione; i margini della frattura vanno incontro a morte cellulare ed il coagulo seguito all’ematoma viene infiltrato da cellule quali </a:t>
            </a:r>
            <a:r>
              <a:rPr lang="it-IT" b="1" dirty="0" smtClean="0"/>
              <a:t>macrofagi, globuli bianchi, fibroblasti e </a:t>
            </a:r>
            <a:r>
              <a:rPr lang="it-IT" b="1" dirty="0" err="1" smtClean="0"/>
              <a:t>mastoblasti</a:t>
            </a:r>
            <a:r>
              <a:rPr lang="it-IT" dirty="0" smtClean="0"/>
              <a:t>. </a:t>
            </a:r>
            <a:r>
              <a:rPr lang="en-US" dirty="0" err="1" smtClean="0"/>
              <a:t>L’osso</a:t>
            </a:r>
            <a:r>
              <a:rPr lang="en-US" dirty="0" smtClean="0"/>
              <a:t> </a:t>
            </a:r>
            <a:r>
              <a:rPr lang="en-US" dirty="0" err="1" smtClean="0"/>
              <a:t>necrotico</a:t>
            </a:r>
            <a:r>
              <a:rPr lang="en-US" dirty="0" smtClean="0"/>
              <a:t> </a:t>
            </a:r>
            <a:r>
              <a:rPr lang="en-US" dirty="0" err="1" smtClean="0"/>
              <a:t>viene</a:t>
            </a:r>
            <a:r>
              <a:rPr lang="en-US" dirty="0" smtClean="0"/>
              <a:t> </a:t>
            </a:r>
            <a:r>
              <a:rPr lang="en-US" dirty="0" err="1" smtClean="0"/>
              <a:t>rimosso</a:t>
            </a:r>
            <a:r>
              <a:rPr lang="en-US" dirty="0" smtClean="0"/>
              <a:t> . </a:t>
            </a:r>
            <a:r>
              <a:rPr lang="en-US" dirty="0" err="1" smtClean="0"/>
              <a:t>Teoricamente</a:t>
            </a:r>
            <a:r>
              <a:rPr lang="en-US" dirty="0" smtClean="0"/>
              <a:t> la </a:t>
            </a:r>
            <a:r>
              <a:rPr lang="en-US" dirty="0" err="1" smtClean="0"/>
              <a:t>fase</a:t>
            </a:r>
            <a:r>
              <a:rPr lang="en-US" dirty="0" smtClean="0"/>
              <a:t> </a:t>
            </a:r>
            <a:r>
              <a:rPr lang="en-US" dirty="0" err="1" smtClean="0"/>
              <a:t>di</a:t>
            </a:r>
            <a:r>
              <a:rPr lang="en-US" dirty="0" smtClean="0"/>
              <a:t> </a:t>
            </a:r>
            <a:r>
              <a:rPr lang="en-US" dirty="0" err="1" smtClean="0"/>
              <a:t>guarigione</a:t>
            </a:r>
            <a:r>
              <a:rPr lang="en-US" dirty="0" smtClean="0"/>
              <a:t> </a:t>
            </a:r>
            <a:r>
              <a:rPr lang="en-US" dirty="0" err="1" smtClean="0"/>
              <a:t>viene</a:t>
            </a:r>
            <a:r>
              <a:rPr lang="en-US" dirty="0" smtClean="0"/>
              <a:t> </a:t>
            </a:r>
            <a:r>
              <a:rPr lang="en-US" dirty="0" err="1" smtClean="0"/>
              <a:t>suddivisa</a:t>
            </a:r>
            <a:r>
              <a:rPr lang="en-US" dirty="0" smtClean="0"/>
              <a:t> in 4 </a:t>
            </a:r>
            <a:r>
              <a:rPr lang="en-US" dirty="0" err="1" smtClean="0"/>
              <a:t>parti:ematoma</a:t>
            </a:r>
            <a:r>
              <a:rPr lang="en-US" dirty="0" smtClean="0"/>
              <a:t>,</a:t>
            </a:r>
            <a:r>
              <a:rPr lang="en-US" baseline="0" dirty="0" smtClean="0"/>
              <a:t> </a:t>
            </a:r>
            <a:r>
              <a:rPr lang="en-US" baseline="0" dirty="0" err="1" smtClean="0"/>
              <a:t>callo</a:t>
            </a:r>
            <a:r>
              <a:rPr lang="en-US" baseline="0" dirty="0" smtClean="0"/>
              <a:t> </a:t>
            </a:r>
            <a:r>
              <a:rPr lang="en-US" baseline="0" dirty="0" err="1" smtClean="0"/>
              <a:t>morbido</a:t>
            </a:r>
            <a:r>
              <a:rPr lang="en-US" baseline="0" dirty="0" smtClean="0"/>
              <a:t>, </a:t>
            </a:r>
            <a:r>
              <a:rPr lang="en-US" baseline="0" dirty="0" err="1" smtClean="0"/>
              <a:t>callo</a:t>
            </a:r>
            <a:r>
              <a:rPr lang="en-US" baseline="0" dirty="0" smtClean="0"/>
              <a:t> </a:t>
            </a:r>
            <a:r>
              <a:rPr lang="en-US" baseline="0" dirty="0" err="1" smtClean="0"/>
              <a:t>osseo</a:t>
            </a:r>
            <a:r>
              <a:rPr lang="en-US" baseline="0" dirty="0" smtClean="0"/>
              <a:t> e </a:t>
            </a:r>
            <a:r>
              <a:rPr lang="en-US" baseline="0" dirty="0" err="1" smtClean="0"/>
              <a:t>rimodellamento</a:t>
            </a:r>
            <a:r>
              <a:rPr lang="en-US" baseline="0" dirty="0" smtClean="0"/>
              <a:t>, </a:t>
            </a:r>
            <a:r>
              <a:rPr lang="en-US" baseline="0" dirty="0" err="1" smtClean="0"/>
              <a:t>ovviamente</a:t>
            </a:r>
            <a:r>
              <a:rPr lang="en-US" baseline="0" dirty="0" smtClean="0"/>
              <a:t> non </a:t>
            </a:r>
            <a:r>
              <a:rPr lang="en-US" baseline="0" dirty="0" err="1" smtClean="0"/>
              <a:t>esiste</a:t>
            </a:r>
            <a:r>
              <a:rPr lang="en-US" baseline="0" dirty="0" smtClean="0"/>
              <a:t> </a:t>
            </a:r>
            <a:r>
              <a:rPr lang="en-US" baseline="0" dirty="0" err="1" smtClean="0"/>
              <a:t>nessun</a:t>
            </a:r>
            <a:r>
              <a:rPr lang="en-US" baseline="0" dirty="0" smtClean="0"/>
              <a:t> </a:t>
            </a:r>
            <a:r>
              <a:rPr lang="en-US" baseline="0" dirty="0" err="1" smtClean="0"/>
              <a:t>paletto</a:t>
            </a:r>
            <a:r>
              <a:rPr lang="en-US" baseline="0" dirty="0" smtClean="0"/>
              <a:t> </a:t>
            </a:r>
            <a:r>
              <a:rPr lang="en-US" baseline="0" dirty="0" err="1" smtClean="0"/>
              <a:t>fra</a:t>
            </a:r>
            <a:r>
              <a:rPr lang="en-US" baseline="0" dirty="0" smtClean="0"/>
              <a:t> </a:t>
            </a:r>
            <a:r>
              <a:rPr lang="en-US" baseline="0" dirty="0" err="1" smtClean="0"/>
              <a:t>l’una</a:t>
            </a:r>
            <a:r>
              <a:rPr lang="en-US" baseline="0" dirty="0" smtClean="0"/>
              <a:t> e </a:t>
            </a:r>
            <a:r>
              <a:rPr lang="en-US" baseline="0" dirty="0" err="1" smtClean="0"/>
              <a:t>l’altra</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52</a:t>
            </a:fld>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 </a:t>
            </a:r>
            <a:r>
              <a:rPr lang="it-IT" dirty="0" smtClean="0"/>
              <a:t>Il coagulo viene attraversato ed abitato da vasi (arteriole) che apportano ossigeno e da elementi cellulari quali osteoblasti e </a:t>
            </a:r>
            <a:r>
              <a:rPr lang="it-IT" dirty="0" err="1" smtClean="0"/>
              <a:t>condroblasti</a:t>
            </a:r>
            <a:r>
              <a:rPr lang="it-IT" dirty="0" smtClean="0"/>
              <a:t>. </a:t>
            </a:r>
            <a:r>
              <a:rPr lang="en-US" dirty="0" smtClean="0"/>
              <a:t>In </a:t>
            </a:r>
            <a:r>
              <a:rPr lang="en-US" dirty="0" err="1" smtClean="0"/>
              <a:t>questa</a:t>
            </a:r>
            <a:r>
              <a:rPr lang="en-US" dirty="0" smtClean="0"/>
              <a:t> </a:t>
            </a:r>
            <a:r>
              <a:rPr lang="en-US" dirty="0" err="1" smtClean="0"/>
              <a:t>fase</a:t>
            </a:r>
            <a:r>
              <a:rPr lang="en-US" dirty="0" smtClean="0"/>
              <a:t> </a:t>
            </a:r>
            <a:r>
              <a:rPr lang="en-US" dirty="0" err="1" smtClean="0"/>
              <a:t>si</a:t>
            </a:r>
            <a:r>
              <a:rPr lang="en-US" dirty="0" smtClean="0"/>
              <a:t> forma </a:t>
            </a:r>
            <a:r>
              <a:rPr lang="en-US" dirty="0" err="1" smtClean="0"/>
              <a:t>il</a:t>
            </a:r>
            <a:r>
              <a:rPr lang="en-US" dirty="0" smtClean="0"/>
              <a:t> </a:t>
            </a:r>
            <a:r>
              <a:rPr lang="en-US" dirty="0" err="1" smtClean="0"/>
              <a:t>callo</a:t>
            </a:r>
            <a:r>
              <a:rPr lang="en-US" dirty="0" smtClean="0"/>
              <a:t> </a:t>
            </a:r>
            <a:r>
              <a:rPr lang="en-US" dirty="0" err="1" smtClean="0"/>
              <a:t>fibroso</a:t>
            </a:r>
            <a:r>
              <a:rPr lang="en-US" dirty="0" smtClean="0"/>
              <a:t>.</a:t>
            </a:r>
            <a:r>
              <a:rPr lang="it-IT" dirty="0" smtClean="0"/>
              <a:t> </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53</a:t>
            </a:fld>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 </a:t>
            </a:r>
            <a:r>
              <a:rPr lang="it-IT" dirty="0" smtClean="0"/>
              <a:t>Il callo fibroso, tra la terza e la quarta settimana dalla frattura, inizia a trasformarsi in callo osseo ovvero inizia la calcificazione del tessuto che porterà alla trasformazione del callo in osso strutturato. </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54</a:t>
            </a:fld>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 </a:t>
            </a:r>
            <a:r>
              <a:rPr lang="it-IT" dirty="0" smtClean="0"/>
              <a:t>La fase di rimodellamento  inizia sei settimane dopo la frattura e può durare settimane o mesi; in questo tempo l’osso viene a rimodellarsi nella propria struttura fino a riacquisire la primitiva resistenza meccanica. La fase di rimodellamento si considera esaurita quando cessa ogni processo rigenerativo a livello della frattura. </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55</a:t>
            </a:fld>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457200" indent="-457200">
              <a:buFontTx/>
              <a:buNone/>
            </a:pPr>
            <a:r>
              <a:rPr lang="it-IT" b="0" dirty="0" smtClean="0"/>
              <a:t> </a:t>
            </a:r>
            <a:r>
              <a:rPr lang="it-IT" b="0" dirty="0" smtClean="0"/>
              <a:t>Vantaggi del trattamento incruento:Rispetto biologico del focolaio di frattura</a:t>
            </a:r>
            <a:r>
              <a:rPr lang="it-IT" b="0" baseline="0" dirty="0" smtClean="0"/>
              <a:t> e </a:t>
            </a:r>
            <a:r>
              <a:rPr lang="it-IT" b="0" dirty="0" smtClean="0"/>
              <a:t>Possibilità di intervenire in un secondo momento. Ricordiamo che l’ematoma è fondamentale nella genesi del</a:t>
            </a:r>
            <a:r>
              <a:rPr lang="it-IT" b="0" baseline="0" dirty="0" smtClean="0"/>
              <a:t> callo. Cosi come il periostio e la circolazione </a:t>
            </a:r>
            <a:r>
              <a:rPr lang="it-IT" b="0" baseline="0" dirty="0" err="1" smtClean="0"/>
              <a:t>parostale</a:t>
            </a:r>
            <a:r>
              <a:rPr lang="it-IT" b="0" baseline="0" dirty="0" smtClean="0"/>
              <a:t>:intervenire chirurgicamente significa il rischio di compromissione degli stessi</a:t>
            </a:r>
            <a:endParaRPr lang="it-IT" b="0" dirty="0" smtClean="0"/>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56</a:t>
            </a:fld>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importante distinguere fra consolidazione </a:t>
            </a:r>
            <a:r>
              <a:rPr lang="it-IT" dirty="0" err="1" smtClean="0"/>
              <a:t>endostale</a:t>
            </a:r>
            <a:r>
              <a:rPr lang="it-IT" dirty="0" smtClean="0"/>
              <a:t> e periostale</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57</a:t>
            </a:fld>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dirty="0" smtClean="0"/>
              <a:t> </a:t>
            </a:r>
            <a:r>
              <a:rPr lang="it-IT" sz="1200" dirty="0" smtClean="0"/>
              <a:t>rigida:</a:t>
            </a:r>
            <a:r>
              <a:rPr lang="it-IT" sz="1200" b="0" dirty="0" smtClean="0"/>
              <a:t> sintesi statica che non permette alcuna  mobilità interframmentaria.</a:t>
            </a:r>
          </a:p>
          <a:p>
            <a:pPr marL="0" marR="0" indent="0" algn="l" defTabSz="914400" rtl="0" eaLnBrk="1" fontAlgn="auto" latinLnBrk="0" hangingPunct="1">
              <a:lnSpc>
                <a:spcPct val="100000"/>
              </a:lnSpc>
              <a:spcBef>
                <a:spcPct val="0"/>
              </a:spcBef>
              <a:spcAft>
                <a:spcPts val="0"/>
              </a:spcAft>
              <a:buClrTx/>
              <a:buSzTx/>
              <a:buFontTx/>
              <a:buNone/>
              <a:tabLst/>
              <a:defRPr/>
            </a:pPr>
            <a:r>
              <a:rPr lang="it-IT" sz="1200" dirty="0" smtClean="0">
                <a:solidFill>
                  <a:schemeClr val="folHlink"/>
                </a:solidFill>
              </a:rPr>
              <a:t>elastica:</a:t>
            </a:r>
            <a:r>
              <a:rPr lang="it-IT" sz="1200" b="0" dirty="0" smtClean="0"/>
              <a:t> sintesi dinamica che permette una certa mobilità controllata interframmentaria determinata dal carico o dalla contrazione muscolare. Ricordiamo l’importanza</a:t>
            </a:r>
            <a:r>
              <a:rPr lang="it-IT" sz="1200" b="0" baseline="0" dirty="0" smtClean="0"/>
              <a:t> della motilità interframmentaria per lo stimolo alla consolidazione: quando possibile il carico dinamico è sempre preferibile</a:t>
            </a:r>
            <a:endParaRPr lang="it-IT" sz="1200" b="0" dirty="0" smtClean="0"/>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58</a:t>
            </a:fld>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baseline="0"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59</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sz="1200" b="0" kern="1200" dirty="0" smtClean="0">
                <a:solidFill>
                  <a:schemeClr val="tx1"/>
                </a:solidFill>
                <a:latin typeface="+mn-lt"/>
                <a:ea typeface="+mn-ea"/>
                <a:cs typeface="+mn-cs"/>
              </a:rPr>
              <a:t> 6 Ci soffermeremo sulle </a:t>
            </a:r>
            <a:r>
              <a:rPr lang="it-IT" sz="1200" b="0" kern="1200" dirty="0" err="1" smtClean="0">
                <a:solidFill>
                  <a:schemeClr val="tx1"/>
                </a:solidFill>
                <a:latin typeface="+mn-lt"/>
                <a:ea typeface="+mn-ea"/>
                <a:cs typeface="+mn-cs"/>
              </a:rPr>
              <a:t>piu</a:t>
            </a:r>
            <a:r>
              <a:rPr lang="it-IT" sz="1200" b="0" kern="1200" dirty="0" smtClean="0">
                <a:solidFill>
                  <a:schemeClr val="tx1"/>
                </a:solidFill>
                <a:latin typeface="+mn-lt"/>
                <a:ea typeface="+mn-ea"/>
                <a:cs typeface="+mn-cs"/>
              </a:rPr>
              <a:t> comuni</a:t>
            </a:r>
            <a:r>
              <a:rPr lang="it-IT" sz="1200" b="1" kern="1200" dirty="0" smtClean="0">
                <a:solidFill>
                  <a:schemeClr val="tx1"/>
                </a:solidFill>
                <a:latin typeface="+mn-lt"/>
                <a:ea typeface="+mn-ea"/>
                <a:cs typeface="+mn-cs"/>
              </a:rPr>
              <a:t>:</a:t>
            </a:r>
            <a:r>
              <a:rPr lang="it-IT" sz="1200" b="1" kern="1200" baseline="0" dirty="0" smtClean="0">
                <a:solidFill>
                  <a:schemeClr val="tx1"/>
                </a:solidFill>
                <a:latin typeface="+mn-lt"/>
                <a:ea typeface="+mn-ea"/>
                <a:cs typeface="+mn-cs"/>
              </a:rPr>
              <a:t> </a:t>
            </a:r>
            <a:r>
              <a:rPr lang="it-IT" sz="1200" b="1" kern="1200" dirty="0" smtClean="0">
                <a:solidFill>
                  <a:schemeClr val="tx1"/>
                </a:solidFill>
                <a:latin typeface="+mn-lt"/>
                <a:ea typeface="+mn-ea"/>
                <a:cs typeface="+mn-cs"/>
              </a:rPr>
              <a:t>Contusioni sottocutanee</a:t>
            </a:r>
            <a:r>
              <a:rPr lang="it-IT" sz="1200" kern="1200" dirty="0" smtClean="0">
                <a:solidFill>
                  <a:schemeClr val="tx1"/>
                </a:solidFill>
                <a:latin typeface="+mn-lt"/>
                <a:ea typeface="+mn-ea"/>
                <a:cs typeface="+mn-cs"/>
              </a:rPr>
              <a:t>:  La cute resiste all’urto, mentre il sottocute subisce soluzioni di continuo a carico dei vasi della regione. Se l’insulto sarà lieve lo stravaso ematico sarà modesto e tenderà ad infiltrare il tessuto sottocutaneo, provocando un ecchimosi. Al contrario se l’insulto lesivo sarà stato notevole o se il </a:t>
            </a:r>
            <a:r>
              <a:rPr lang="it-IT" sz="1200" kern="1200" dirty="0" err="1" smtClean="0">
                <a:solidFill>
                  <a:schemeClr val="tx1"/>
                </a:solidFill>
                <a:latin typeface="+mn-lt"/>
                <a:ea typeface="+mn-ea"/>
                <a:cs typeface="+mn-cs"/>
              </a:rPr>
              <a:t>pz</a:t>
            </a:r>
            <a:r>
              <a:rPr lang="it-IT" sz="1200" kern="1200" dirty="0" smtClean="0">
                <a:solidFill>
                  <a:schemeClr val="tx1"/>
                </a:solidFill>
                <a:latin typeface="+mn-lt"/>
                <a:ea typeface="+mn-ea"/>
                <a:cs typeface="+mn-cs"/>
              </a:rPr>
              <a:t> presenta una condizione di fragilità vascolare congenita(diabete,emofilia ecc) lo stravaso ematico sarà importante fino a raccogliersi in cavità </a:t>
            </a:r>
            <a:r>
              <a:rPr lang="it-IT" sz="1200" kern="1200" dirty="0" err="1" smtClean="0">
                <a:solidFill>
                  <a:schemeClr val="tx1"/>
                </a:solidFill>
                <a:latin typeface="+mn-lt"/>
                <a:ea typeface="+mn-ea"/>
                <a:cs typeface="+mn-cs"/>
              </a:rPr>
              <a:t>neoformate</a:t>
            </a:r>
            <a:r>
              <a:rPr lang="it-IT" sz="1200" kern="1200" dirty="0" smtClean="0">
                <a:solidFill>
                  <a:schemeClr val="tx1"/>
                </a:solidFill>
                <a:latin typeface="+mn-lt"/>
                <a:ea typeface="+mn-ea"/>
                <a:cs typeface="+mn-cs"/>
              </a:rPr>
              <a:t>(ematomi)</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it-IT" baseline="0" dirty="0" smtClean="0"/>
          </a:p>
          <a:p>
            <a:pPr eaLnBrk="1" hangingPunct="1">
              <a:spcBef>
                <a:spcPct val="0"/>
              </a:spcBef>
            </a:pPr>
            <a:r>
              <a:rPr lang="it-IT" dirty="0" smtClean="0"/>
              <a:t> </a:t>
            </a:r>
            <a:r>
              <a:rPr lang="it-IT" dirty="0" smtClean="0"/>
              <a:t>Le</a:t>
            </a:r>
            <a:r>
              <a:rPr lang="it-IT" baseline="0" dirty="0" smtClean="0"/>
              <a:t> viti</a:t>
            </a:r>
            <a:r>
              <a:rPr lang="it-IT" dirty="0" smtClean="0"/>
              <a:t>, in posizione interframmentaria (da corticale a corticale) può esercitare una compressione interframmentaria. In questo caso il foro prossimale deve</a:t>
            </a:r>
            <a:r>
              <a:rPr lang="it-IT" baseline="0" dirty="0" smtClean="0"/>
              <a:t> essere di dimensioni maggiori rispetto al distale al fine di esercitare la compressione appunto.</a:t>
            </a:r>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60</a:t>
            </a:fld>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 </a:t>
            </a:r>
            <a:r>
              <a:rPr lang="it-IT" baseline="0" dirty="0" smtClean="0"/>
              <a:t>Le placche posso essere applicate a compressione attraverso un ancoraggio che viene esercitato da una vite posta all’estremità e dove l’altra funge da tirate facendo si che si crei una compressione fra i 2 monconi. </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61</a:t>
            </a:fld>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62</a:t>
            </a:fld>
            <a:endParaRPr 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it-IT" dirty="0" smtClean="0"/>
              <a:t> </a:t>
            </a:r>
            <a:r>
              <a:rPr lang="it-IT" baseline="0" dirty="0" smtClean="0"/>
              <a:t>I </a:t>
            </a:r>
            <a:r>
              <a:rPr lang="it-IT" baseline="0" dirty="0" err="1" smtClean="0"/>
              <a:t>f.e.</a:t>
            </a:r>
            <a:r>
              <a:rPr lang="it-IT" baseline="0" dirty="0" smtClean="0"/>
              <a:t> sono utilizzati prevalentemente nelle fratture esposte e a rischio di infezione, laddove si preferisce non inserire  un </a:t>
            </a:r>
            <a:r>
              <a:rPr lang="it-IT" baseline="0" dirty="0" err="1" smtClean="0"/>
              <a:t>mds</a:t>
            </a:r>
            <a:r>
              <a:rPr lang="it-IT" baseline="0" dirty="0" smtClean="0"/>
              <a:t> che si potrebbe infettare. Il funzionamento si basa sulla posizione transcutanea di </a:t>
            </a:r>
            <a:r>
              <a:rPr lang="it-IT" baseline="0" dirty="0" err="1" smtClean="0"/>
              <a:t>fiches</a:t>
            </a:r>
            <a:r>
              <a:rPr lang="it-IT" baseline="0" dirty="0" smtClean="0"/>
              <a:t> che vengono poste ai due lati della rima di frattura quanto più vicine possibile alla rima e al piano osseo e un </a:t>
            </a:r>
            <a:r>
              <a:rPr lang="it-IT" baseline="0" dirty="0" err="1" smtClean="0"/>
              <a:t>un</a:t>
            </a:r>
            <a:r>
              <a:rPr lang="it-IT" baseline="0" dirty="0" smtClean="0"/>
              <a:t> sistema tubulare che comporta  il legame del tutto. Questo sistema permette sia di realizzare una sintesi statica che dinamica basandosi sul numero di </a:t>
            </a:r>
            <a:r>
              <a:rPr lang="it-IT" baseline="0" dirty="0" err="1" smtClean="0"/>
              <a:t>fiches</a:t>
            </a:r>
            <a:r>
              <a:rPr lang="it-IT" baseline="0" dirty="0" smtClean="0"/>
              <a:t> del sistema. Oltre a stabilizzare la frattura è utilizzato anche per le correzioni in osteotomia. I tipi di montaggio possono essere molteplici(monolaterali,bilaterali, circolari, ibridi). Sono spesso poco tollerati dai pazienti perche ingombranti e richiedono una certa manutenzione costante. I tempi di guarigione sono considerati simili a quelli della fissazione </a:t>
            </a:r>
            <a:r>
              <a:rPr lang="it-IT" baseline="0" dirty="0" err="1" smtClean="0"/>
              <a:t>classica</a:t>
            </a:r>
            <a:r>
              <a:rPr lang="it-IT" sz="1200" b="0" dirty="0" err="1" smtClean="0">
                <a:solidFill>
                  <a:srgbClr val="FF9933"/>
                </a:solidFill>
              </a:rPr>
              <a:t>Fe</a:t>
            </a:r>
            <a:r>
              <a:rPr lang="it-IT" sz="1200" b="0" dirty="0" smtClean="0">
                <a:solidFill>
                  <a:srgbClr val="FF9933"/>
                </a:solidFill>
              </a:rPr>
              <a:t>:fattori sfavorevoli. Risulta talvolta sgradito al paziente</a:t>
            </a:r>
          </a:p>
          <a:p>
            <a:pPr>
              <a:buFontTx/>
              <a:buNone/>
            </a:pPr>
            <a:r>
              <a:rPr lang="it-IT" sz="1200" b="0" dirty="0" smtClean="0">
                <a:solidFill>
                  <a:srgbClr val="FF9933"/>
                </a:solidFill>
              </a:rPr>
              <a:t> I tempi di guarigione sono sovrapponibili alle altre metodiche</a:t>
            </a:r>
          </a:p>
          <a:p>
            <a:pPr>
              <a:buFontTx/>
              <a:buNone/>
            </a:pPr>
            <a:r>
              <a:rPr lang="it-IT" sz="1200" b="0" dirty="0" smtClean="0">
                <a:solidFill>
                  <a:srgbClr val="FF9933"/>
                </a:solidFill>
              </a:rPr>
              <a:t> Richiede una manutenzione costante</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63</a:t>
            </a:fld>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64</a:t>
            </a:fld>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65</a:t>
            </a:fld>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dirty="0" smtClean="0"/>
              <a:t>Da prendere in</a:t>
            </a:r>
            <a:r>
              <a:rPr lang="it-IT" baseline="0" dirty="0" smtClean="0"/>
              <a:t> considerazione quando si prospetta una ricostruzione insoddisfacente o una necrosi della parte interessata. Ovviamente il loro utilizzo deve essere compatibile con le aspettative di vita(durata limitata) e cliniche generali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66</a:t>
            </a:fld>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 </a:t>
            </a:r>
            <a:r>
              <a:rPr lang="it-IT" baseline="0" dirty="0" smtClean="0"/>
              <a:t>Va utilizzata in tutte quelle condizioni in cui è referibile evitare l intervento chirurgico o per situazioni cliniche generali o locali(infezioni?)</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67</a:t>
            </a:fld>
            <a:endParaRPr 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68</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r>
              <a:rPr lang="it-IT" sz="1200" kern="1200" dirty="0" smtClean="0">
                <a:solidFill>
                  <a:schemeClr val="tx1"/>
                </a:solidFill>
                <a:latin typeface="+mn-lt"/>
                <a:ea typeface="+mn-ea"/>
                <a:cs typeface="+mn-cs"/>
              </a:rPr>
              <a:t>7 Secondo </a:t>
            </a:r>
            <a:r>
              <a:rPr lang="it-IT" sz="1200" kern="1200" dirty="0" err="1" smtClean="0">
                <a:solidFill>
                  <a:schemeClr val="tx1"/>
                </a:solidFill>
                <a:latin typeface="+mn-lt"/>
                <a:ea typeface="+mn-ea"/>
                <a:cs typeface="+mn-cs"/>
              </a:rPr>
              <a:t>Dupuytren</a:t>
            </a:r>
            <a:r>
              <a:rPr lang="it-IT" sz="1200" kern="1200" dirty="0" smtClean="0">
                <a:solidFill>
                  <a:schemeClr val="tx1"/>
                </a:solidFill>
                <a:latin typeface="+mn-lt"/>
                <a:ea typeface="+mn-ea"/>
                <a:cs typeface="+mn-cs"/>
              </a:rPr>
              <a:t> le contusioni si distinguono in 4 stadi:</a:t>
            </a:r>
          </a:p>
          <a:p>
            <a:r>
              <a:rPr lang="it-IT" sz="1200" kern="1200" dirty="0" smtClean="0">
                <a:solidFill>
                  <a:schemeClr val="tx1"/>
                </a:solidFill>
                <a:latin typeface="+mn-lt"/>
                <a:ea typeface="+mn-ea"/>
                <a:cs typeface="+mn-cs"/>
              </a:rPr>
              <a:t>1)minime rotture capillari sottocutanei, ecchimosi</a:t>
            </a:r>
          </a:p>
          <a:p>
            <a:r>
              <a:rPr lang="it-IT" sz="1200" kern="1200" dirty="0" smtClean="0">
                <a:solidFill>
                  <a:schemeClr val="tx1"/>
                </a:solidFill>
                <a:latin typeface="+mn-lt"/>
                <a:ea typeface="+mn-ea"/>
                <a:cs typeface="+mn-cs"/>
              </a:rPr>
              <a:t>2)rottura dei vasi di dimensioni maggiori,ematomi</a:t>
            </a:r>
          </a:p>
          <a:p>
            <a:r>
              <a:rPr lang="it-IT" sz="1200" kern="1200" dirty="0" smtClean="0">
                <a:solidFill>
                  <a:schemeClr val="tx1"/>
                </a:solidFill>
                <a:latin typeface="+mn-lt"/>
                <a:ea typeface="+mn-ea"/>
                <a:cs typeface="+mn-cs"/>
              </a:rPr>
              <a:t>3) e 4) lesioni di arterie,  vene, nervi e danni anche ai tessuti sottostanti fino alla necrosi</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sz="1200" kern="1200" dirty="0" smtClean="0">
                <a:solidFill>
                  <a:schemeClr val="tx1"/>
                </a:solidFill>
                <a:latin typeface="+mn-lt"/>
                <a:ea typeface="+mn-ea"/>
                <a:cs typeface="+mn-cs"/>
              </a:rPr>
              <a:t>8 La cute si presenta iperemica, arrossata. L’ ecchimosi compare dopo poche ore quando sono coinvolti i vasi più superficiali, mentre compare più tardivamente , 3-4 ore quando la lesione interessa i tessuti più profondi. Il dolore è immediato. La sua intensità è variabile e dipende dall’intensità della contusione, dalla sede e dalla soglia del dolore. Si attenua dopo qualche ora. Si può avere febbre, da riassorbimento dei prodotti di disgregazione ematica(tardiva,3-4 giorni) ma anche di natura nervosa riflessa(immediata).</a:t>
            </a:r>
          </a:p>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9 Di</a:t>
            </a:r>
            <a:r>
              <a:rPr lang="it-IT" baseline="0" dirty="0" smtClean="0"/>
              <a:t> solito un semplice esame </a:t>
            </a:r>
            <a:r>
              <a:rPr lang="it-IT" baseline="0" dirty="0" err="1" smtClean="0"/>
              <a:t>clinico-anamnestico</a:t>
            </a:r>
            <a:r>
              <a:rPr lang="it-IT" baseline="0" dirty="0" smtClean="0"/>
              <a:t> è sufficiente a raggiungere la diagnosi. Solamente nelle condizioni più importanti può essere necessario ricorrere ad un </a:t>
            </a:r>
            <a:r>
              <a:rPr lang="it-IT" baseline="0" dirty="0" err="1" smtClean="0"/>
              <a:t>rx</a:t>
            </a:r>
            <a:r>
              <a:rPr lang="it-IT" baseline="0" dirty="0" smtClean="0"/>
              <a:t> per escludere fratture</a:t>
            </a: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F1693B-BCD3-4140-9F67-BE0C5B921AD7}" type="datetimeFigureOut">
              <a:rPr lang="it-IT" smtClean="0"/>
              <a:pPr/>
              <a:t>14/03/2011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6B729F-7D47-4A33-8F31-2004E6BD0A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1693B-BCD3-4140-9F67-BE0C5B921AD7}" type="datetimeFigureOut">
              <a:rPr lang="it-IT" smtClean="0"/>
              <a:pPr/>
              <a:t>14/03/2011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B729F-7D47-4A33-8F31-2004E6BD0A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http://www.benessere.com/salute/images/70_blocco1.jpg" TargetMode="Externa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331913" y="404813"/>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2055" name="Rettangolo 7"/>
          <p:cNvSpPr>
            <a:spLocks noChangeArrowheads="1"/>
          </p:cNvSpPr>
          <p:nvPr/>
        </p:nvSpPr>
        <p:spPr bwMode="auto">
          <a:xfrm>
            <a:off x="468313" y="2349500"/>
            <a:ext cx="5327650" cy="2800767"/>
          </a:xfrm>
          <a:prstGeom prst="rect">
            <a:avLst/>
          </a:prstGeom>
          <a:noFill/>
          <a:ln w="9525">
            <a:noFill/>
            <a:miter lim="800000"/>
            <a:headEnd/>
            <a:tailEnd/>
          </a:ln>
        </p:spPr>
        <p:txBody>
          <a:bodyPr>
            <a:spAutoFit/>
          </a:bodyPr>
          <a:lstStyle/>
          <a:p>
            <a:r>
              <a:rPr lang="it-IT" sz="4400" b="1" i="1" dirty="0" smtClean="0">
                <a:latin typeface="Calibri" pitchFamily="34" charset="0"/>
                <a:cs typeface="Times New Roman" pitchFamily="18" charset="0"/>
              </a:rPr>
              <a:t>Generalità su contusioni, distorsioni, lussazioni</a:t>
            </a:r>
          </a:p>
          <a:p>
            <a:r>
              <a:rPr lang="it-IT" sz="4400" b="1" i="1" dirty="0" smtClean="0">
                <a:latin typeface="Calibri" pitchFamily="34" charset="0"/>
                <a:cs typeface="Times New Roman" pitchFamily="18" charset="0"/>
              </a:rPr>
              <a:t>e fratture</a:t>
            </a:r>
          </a:p>
        </p:txBody>
      </p:sp>
      <p:sp>
        <p:nvSpPr>
          <p:cNvPr id="2056" name="CasellaDiTesto 8"/>
          <p:cNvSpPr txBox="1">
            <a:spLocks noChangeArrowheads="1"/>
          </p:cNvSpPr>
          <p:nvPr/>
        </p:nvSpPr>
        <p:spPr bwMode="auto">
          <a:xfrm>
            <a:off x="0" y="5373688"/>
            <a:ext cx="5651500" cy="830262"/>
          </a:xfrm>
          <a:prstGeom prst="rect">
            <a:avLst/>
          </a:prstGeom>
          <a:noFill/>
          <a:ln w="9525">
            <a:noFill/>
            <a:miter lim="800000"/>
            <a:headEnd/>
            <a:tailEnd/>
          </a:ln>
        </p:spPr>
        <p:txBody>
          <a:bodyPr>
            <a:spAutoFit/>
          </a:bodyPr>
          <a:lstStyle/>
          <a:p>
            <a:r>
              <a:rPr lang="it-IT" sz="2400" b="1" i="1" dirty="0" smtClean="0">
                <a:latin typeface="Calibri" pitchFamily="34" charset="0"/>
              </a:rPr>
              <a:t>Prof. Carlo Prato; </a:t>
            </a:r>
            <a:endParaRPr lang="it-IT" sz="2400" b="1" i="1" dirty="0">
              <a:latin typeface="Calibri" pitchFamily="34" charset="0"/>
            </a:endParaRPr>
          </a:p>
          <a:p>
            <a:r>
              <a:rPr lang="it-IT" sz="2400" b="1" i="1" dirty="0" smtClean="0">
                <a:latin typeface="Calibri" pitchFamily="34" charset="0"/>
              </a:rPr>
              <a:t>Dott. Massimo </a:t>
            </a:r>
            <a:r>
              <a:rPr lang="it-IT" sz="2400" b="1" i="1" dirty="0" err="1" smtClean="0">
                <a:latin typeface="Calibri" pitchFamily="34" charset="0"/>
              </a:rPr>
              <a:t>Cassarino</a:t>
            </a:r>
            <a:r>
              <a:rPr lang="it-IT" sz="2400" b="1" i="1" dirty="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a:t>
            </a:r>
            <a:endParaRPr lang="it-IT" sz="5400" b="1" i="1" dirty="0">
              <a:solidFill>
                <a:schemeClr val="accent1">
                  <a:lumMod val="75000"/>
                </a:schemeClr>
              </a:solidFill>
            </a:endParaRPr>
          </a:p>
        </p:txBody>
      </p:sp>
      <p:sp>
        <p:nvSpPr>
          <p:cNvPr id="10" name="CasellaDiTesto 9"/>
          <p:cNvSpPr txBox="1"/>
          <p:nvPr/>
        </p:nvSpPr>
        <p:spPr>
          <a:xfrm>
            <a:off x="467544" y="1772816"/>
            <a:ext cx="8280920" cy="4031873"/>
          </a:xfrm>
          <a:prstGeom prst="rect">
            <a:avLst/>
          </a:prstGeom>
          <a:noFill/>
        </p:spPr>
        <p:txBody>
          <a:bodyPr wrap="square" rtlCol="0">
            <a:spAutoFit/>
          </a:bodyPr>
          <a:lstStyle/>
          <a:p>
            <a:pPr>
              <a:buFont typeface="Arial" pitchFamily="34" charset="0"/>
              <a:buChar char="•"/>
            </a:pPr>
            <a:r>
              <a:rPr lang="it-IT" sz="3200" b="1" i="1" dirty="0" smtClean="0"/>
              <a:t>FANS</a:t>
            </a:r>
          </a:p>
          <a:p>
            <a:pPr>
              <a:buFont typeface="Arial" pitchFamily="34" charset="0"/>
              <a:buChar char="•"/>
            </a:pPr>
            <a:r>
              <a:rPr lang="it-IT" sz="3200" b="1" i="1" dirty="0" smtClean="0"/>
              <a:t>CRIOTERAPIA</a:t>
            </a:r>
          </a:p>
          <a:p>
            <a:pPr>
              <a:buFont typeface="Arial" pitchFamily="34" charset="0"/>
              <a:buChar char="•"/>
            </a:pPr>
            <a:r>
              <a:rPr lang="it-IT" sz="3200" b="1" i="1" dirty="0" smtClean="0"/>
              <a:t>RIPOSO </a:t>
            </a:r>
          </a:p>
          <a:p>
            <a:pPr>
              <a:buFont typeface="Arial" pitchFamily="34" charset="0"/>
              <a:buChar char="•"/>
            </a:pPr>
            <a:r>
              <a:rPr lang="it-IT" sz="3200" b="1" i="1" dirty="0" smtClean="0"/>
              <a:t>SCARICO DELL’ARTO</a:t>
            </a:r>
          </a:p>
          <a:p>
            <a:pPr>
              <a:buFont typeface="Arial" pitchFamily="34" charset="0"/>
              <a:buChar char="•"/>
            </a:pPr>
            <a:r>
              <a:rPr lang="it-IT" sz="3200" b="1" i="1" dirty="0" smtClean="0"/>
              <a:t>TERAPIA ANTIEDEMIGENA</a:t>
            </a:r>
          </a:p>
          <a:p>
            <a:pPr>
              <a:buFont typeface="Arial" pitchFamily="34" charset="0"/>
              <a:buChar char="•"/>
            </a:pPr>
            <a:r>
              <a:rPr lang="it-IT" sz="3200" b="1" i="1" dirty="0" smtClean="0"/>
              <a:t>BENDAGGIO COMPRESSIVO</a:t>
            </a:r>
          </a:p>
          <a:p>
            <a:pPr>
              <a:buFont typeface="Arial" pitchFamily="34" charset="0"/>
              <a:buChar char="•"/>
            </a:pPr>
            <a:r>
              <a:rPr lang="it-IT" sz="3200" b="1" i="1" dirty="0" err="1" smtClean="0"/>
              <a:t>*DRENAGGIO</a:t>
            </a:r>
            <a:r>
              <a:rPr lang="it-IT" sz="3200" b="1" i="1" dirty="0" smtClean="0"/>
              <a:t> </a:t>
            </a:r>
          </a:p>
          <a:p>
            <a:pPr>
              <a:buFont typeface="Arial" pitchFamily="34" charset="0"/>
              <a:buChar char="•"/>
            </a:pPr>
            <a:r>
              <a:rPr lang="it-IT" sz="3200" b="1" i="1" dirty="0" err="1" smtClean="0"/>
              <a:t>*DISINFEZIONE</a:t>
            </a:r>
            <a:r>
              <a:rPr lang="it-IT" sz="3200" b="1" i="1" dirty="0" smtClean="0"/>
              <a:t> E TERAPIA ANTIBIOTICA</a:t>
            </a:r>
            <a:endParaRPr lang="it-IT" sz="3200" b="1" i="1" dirty="0"/>
          </a:p>
        </p:txBody>
      </p:sp>
      <p:pic>
        <p:nvPicPr>
          <p:cNvPr id="7" name="Immagine 6" descr="siringa.jpg"/>
          <p:cNvPicPr>
            <a:picLocks noChangeAspect="1"/>
          </p:cNvPicPr>
          <p:nvPr/>
        </p:nvPicPr>
        <p:blipFill>
          <a:blip r:embed="rId4" cstate="print"/>
          <a:stretch>
            <a:fillRect/>
          </a:stretch>
        </p:blipFill>
        <p:spPr>
          <a:xfrm>
            <a:off x="5364088" y="1303908"/>
            <a:ext cx="3744416" cy="37444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691680" y="404664"/>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6" name="Text Box 10"/>
          <p:cNvSpPr txBox="1">
            <a:spLocks noChangeArrowheads="1"/>
          </p:cNvSpPr>
          <p:nvPr/>
        </p:nvSpPr>
        <p:spPr bwMode="auto">
          <a:xfrm>
            <a:off x="365125" y="3241675"/>
            <a:ext cx="8397875" cy="1015663"/>
          </a:xfrm>
          <a:prstGeom prst="rect">
            <a:avLst/>
          </a:prstGeom>
          <a:noFill/>
          <a:ln w="57150">
            <a:solidFill>
              <a:srgbClr val="0070C0"/>
            </a:solidFill>
            <a:miter lim="800000"/>
            <a:headEnd/>
            <a:tailEnd/>
          </a:ln>
        </p:spPr>
        <p:txBody>
          <a:bodyPr>
            <a:spAutoFit/>
          </a:bodyPr>
          <a:lstStyle/>
          <a:p>
            <a:pPr algn="ctr"/>
            <a:r>
              <a:rPr lang="it-IT" sz="6000" b="1" i="1" dirty="0" smtClean="0"/>
              <a:t>DISTORSIONI</a:t>
            </a:r>
            <a:endParaRPr lang="it-IT" sz="60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DEFINIZIONE</a:t>
            </a:r>
            <a:endParaRPr lang="it-IT" sz="5400" b="1" i="1" dirty="0">
              <a:solidFill>
                <a:schemeClr val="accent1">
                  <a:lumMod val="75000"/>
                </a:schemeClr>
              </a:solidFill>
            </a:endParaRPr>
          </a:p>
        </p:txBody>
      </p:sp>
      <p:pic>
        <p:nvPicPr>
          <p:cNvPr id="7" name="Immagine 6" descr="ImmagineA.jpg"/>
          <p:cNvPicPr>
            <a:picLocks noChangeAspect="1"/>
          </p:cNvPicPr>
          <p:nvPr/>
        </p:nvPicPr>
        <p:blipFill>
          <a:blip r:embed="rId4" cstate="print"/>
          <a:stretch>
            <a:fillRect/>
          </a:stretch>
        </p:blipFill>
        <p:spPr>
          <a:xfrm>
            <a:off x="6948264" y="3514075"/>
            <a:ext cx="2195736" cy="2789961"/>
          </a:xfrm>
          <a:prstGeom prst="rect">
            <a:avLst/>
          </a:prstGeom>
        </p:spPr>
      </p:pic>
      <p:sp>
        <p:nvSpPr>
          <p:cNvPr id="8" name="CasellaDiTesto 7"/>
          <p:cNvSpPr txBox="1"/>
          <p:nvPr/>
        </p:nvSpPr>
        <p:spPr>
          <a:xfrm>
            <a:off x="467544" y="2132856"/>
            <a:ext cx="8280920" cy="2554545"/>
          </a:xfrm>
          <a:prstGeom prst="rect">
            <a:avLst/>
          </a:prstGeom>
          <a:noFill/>
        </p:spPr>
        <p:txBody>
          <a:bodyPr wrap="square" rtlCol="0">
            <a:spAutoFit/>
          </a:bodyPr>
          <a:lstStyle/>
          <a:p>
            <a:r>
              <a:rPr lang="it-IT" sz="3200" b="1" i="1" dirty="0" smtClean="0"/>
              <a:t>“PERDITA PARZIALE E TEMPORANEA DEI RAPPORTI ARTICOLARI CON STIRAMENTO E/O LACERAZIONE DELL’APPARATO CAPSULO-LEGAMENTOSO CAUSATO DA IPERSOLLECITAZIONI MECCANICHE”</a:t>
            </a:r>
            <a:endParaRPr lang="it-IT" sz="32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EPIDEMIOLOGIA</a:t>
            </a:r>
            <a:endParaRPr lang="it-IT" sz="5400" b="1" i="1" dirty="0">
              <a:solidFill>
                <a:schemeClr val="accent1">
                  <a:lumMod val="75000"/>
                </a:schemeClr>
              </a:solidFill>
            </a:endParaRPr>
          </a:p>
        </p:txBody>
      </p:sp>
      <p:pic>
        <p:nvPicPr>
          <p:cNvPr id="11" name="Immagine 10" descr="sesso maschile.jpg"/>
          <p:cNvPicPr>
            <a:picLocks noChangeAspect="1"/>
          </p:cNvPicPr>
          <p:nvPr/>
        </p:nvPicPr>
        <p:blipFill>
          <a:blip r:embed="rId4" cstate="print"/>
          <a:stretch>
            <a:fillRect/>
          </a:stretch>
        </p:blipFill>
        <p:spPr>
          <a:xfrm>
            <a:off x="3062287" y="1909762"/>
            <a:ext cx="4390033" cy="44177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EZIOLOGIA</a:t>
            </a:r>
            <a:endParaRPr lang="it-IT" sz="5400" b="1" i="1" dirty="0">
              <a:solidFill>
                <a:schemeClr val="accent1">
                  <a:lumMod val="75000"/>
                </a:schemeClr>
              </a:solidFill>
            </a:endParaRPr>
          </a:p>
        </p:txBody>
      </p:sp>
      <p:pic>
        <p:nvPicPr>
          <p:cNvPr id="8" name="Immagine 7" descr="sesso femminile.jpg"/>
          <p:cNvPicPr>
            <a:picLocks noChangeAspect="1"/>
          </p:cNvPicPr>
          <p:nvPr/>
        </p:nvPicPr>
        <p:blipFill>
          <a:blip r:embed="rId4" cstate="print"/>
          <a:stretch>
            <a:fillRect/>
          </a:stretch>
        </p:blipFill>
        <p:spPr>
          <a:xfrm>
            <a:off x="1115616" y="1916832"/>
            <a:ext cx="7317468" cy="40673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1754326"/>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pic>
        <p:nvPicPr>
          <p:cNvPr id="7" name="Picture 6" descr="DSCN0011"/>
          <p:cNvPicPr>
            <a:picLocks noChangeAspect="1" noChangeArrowheads="1"/>
          </p:cNvPicPr>
          <p:nvPr/>
        </p:nvPicPr>
        <p:blipFill>
          <a:blip r:embed="rId4" cstate="print"/>
          <a:srcRect/>
          <a:stretch>
            <a:fillRect/>
          </a:stretch>
        </p:blipFill>
        <p:spPr bwMode="auto">
          <a:xfrm>
            <a:off x="2483768" y="2358920"/>
            <a:ext cx="4680520" cy="3510390"/>
          </a:xfrm>
          <a:prstGeom prst="rect">
            <a:avLst/>
          </a:prstGeom>
          <a:solidFill>
            <a:schemeClr val="bg1"/>
          </a:solidFill>
          <a:ln w="9525">
            <a:noFill/>
            <a:miter lim="800000"/>
            <a:headEnd/>
            <a:tailEnd/>
          </a:ln>
        </p:spPr>
      </p:pic>
      <p:sp>
        <p:nvSpPr>
          <p:cNvPr id="8" name="CasellaDiTesto 7"/>
          <p:cNvSpPr txBox="1"/>
          <p:nvPr/>
        </p:nvSpPr>
        <p:spPr>
          <a:xfrm>
            <a:off x="1296144" y="5805264"/>
            <a:ext cx="7524328" cy="523220"/>
          </a:xfrm>
          <a:prstGeom prst="rect">
            <a:avLst/>
          </a:prstGeom>
          <a:noFill/>
        </p:spPr>
        <p:txBody>
          <a:bodyPr wrap="square" rtlCol="0">
            <a:spAutoFit/>
          </a:bodyPr>
          <a:lstStyle/>
          <a:p>
            <a:r>
              <a:rPr lang="it-IT" sz="2800" b="1" dirty="0" smtClean="0"/>
              <a:t>DISTENSIONI        DISTRAZIONI       ROTTURE</a:t>
            </a:r>
            <a:endParaRPr lang="it-IT"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CLINICA</a:t>
            </a:r>
            <a:endParaRPr lang="it-IT" sz="5400" b="1" i="1" dirty="0">
              <a:solidFill>
                <a:schemeClr val="accent1">
                  <a:lumMod val="75000"/>
                </a:schemeClr>
              </a:solidFill>
            </a:endParaRPr>
          </a:p>
        </p:txBody>
      </p:sp>
      <p:sp>
        <p:nvSpPr>
          <p:cNvPr id="10" name="CasellaDiTesto 9"/>
          <p:cNvSpPr txBox="1"/>
          <p:nvPr/>
        </p:nvSpPr>
        <p:spPr>
          <a:xfrm>
            <a:off x="395536" y="2276872"/>
            <a:ext cx="8280920" cy="3416320"/>
          </a:xfrm>
          <a:prstGeom prst="rect">
            <a:avLst/>
          </a:prstGeom>
          <a:noFill/>
        </p:spPr>
        <p:txBody>
          <a:bodyPr wrap="square" rtlCol="0">
            <a:spAutoFit/>
          </a:bodyPr>
          <a:lstStyle/>
          <a:p>
            <a:pPr>
              <a:lnSpc>
                <a:spcPct val="150000"/>
              </a:lnSpc>
              <a:buFont typeface="Arial" pitchFamily="34" charset="0"/>
              <a:buChar char="•"/>
            </a:pPr>
            <a:r>
              <a:rPr lang="it-IT" sz="3600" b="1" i="1" dirty="0" smtClean="0"/>
              <a:t>IMPOTENZA FUNZIONALE</a:t>
            </a:r>
          </a:p>
          <a:p>
            <a:pPr>
              <a:lnSpc>
                <a:spcPct val="150000"/>
              </a:lnSpc>
              <a:buFont typeface="Arial" pitchFamily="34" charset="0"/>
              <a:buChar char="•"/>
            </a:pPr>
            <a:r>
              <a:rPr lang="it-IT" sz="3600" b="1" i="1" dirty="0" smtClean="0"/>
              <a:t>SEGNI </a:t>
            </a:r>
            <a:r>
              <a:rPr lang="it-IT" sz="3600" b="1" i="1" dirty="0" err="1" smtClean="0"/>
              <a:t>DI</a:t>
            </a:r>
            <a:r>
              <a:rPr lang="it-IT" sz="3600" b="1" i="1" dirty="0" smtClean="0"/>
              <a:t> FLOGOSI </a:t>
            </a:r>
          </a:p>
          <a:p>
            <a:pPr>
              <a:lnSpc>
                <a:spcPct val="150000"/>
              </a:lnSpc>
              <a:buFont typeface="Arial" pitchFamily="34" charset="0"/>
              <a:buChar char="•"/>
            </a:pPr>
            <a:r>
              <a:rPr lang="it-IT" sz="3600" b="1" i="1" dirty="0" smtClean="0"/>
              <a:t>DOLORE</a:t>
            </a:r>
          </a:p>
          <a:p>
            <a:pPr>
              <a:lnSpc>
                <a:spcPct val="150000"/>
              </a:lnSpc>
              <a:buFont typeface="Arial" pitchFamily="34" charset="0"/>
              <a:buChar char="•"/>
            </a:pPr>
            <a:endParaRPr lang="it-IT" sz="3600" b="1" i="1" dirty="0"/>
          </a:p>
        </p:txBody>
      </p:sp>
      <p:pic>
        <p:nvPicPr>
          <p:cNvPr id="12" name="Immagine 11" descr="andamento dolore distorsione.jpg"/>
          <p:cNvPicPr>
            <a:picLocks noChangeAspect="1"/>
          </p:cNvPicPr>
          <p:nvPr/>
        </p:nvPicPr>
        <p:blipFill>
          <a:blip r:embed="rId4" cstate="print"/>
          <a:stretch>
            <a:fillRect/>
          </a:stretch>
        </p:blipFill>
        <p:spPr>
          <a:xfrm>
            <a:off x="4211960" y="4207396"/>
            <a:ext cx="4520752" cy="2650604"/>
          </a:xfrm>
          <a:prstGeom prst="rect">
            <a:avLst/>
          </a:prstGeom>
        </p:spPr>
      </p:pic>
      <p:sp>
        <p:nvSpPr>
          <p:cNvPr id="1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DIAGNOSI</a:t>
            </a:r>
            <a:endParaRPr lang="it-IT" sz="5400" b="1" i="1" dirty="0">
              <a:solidFill>
                <a:schemeClr val="accent1">
                  <a:lumMod val="75000"/>
                </a:schemeClr>
              </a:solidFill>
            </a:endParaRPr>
          </a:p>
        </p:txBody>
      </p:sp>
      <p:sp>
        <p:nvSpPr>
          <p:cNvPr id="10" name="CasellaDiTesto 9"/>
          <p:cNvSpPr txBox="1"/>
          <p:nvPr/>
        </p:nvSpPr>
        <p:spPr>
          <a:xfrm>
            <a:off x="4716016" y="1340768"/>
            <a:ext cx="8280920" cy="5016758"/>
          </a:xfrm>
          <a:prstGeom prst="rect">
            <a:avLst/>
          </a:prstGeom>
          <a:noFill/>
        </p:spPr>
        <p:txBody>
          <a:bodyPr wrap="square" rtlCol="0">
            <a:spAutoFit/>
          </a:bodyPr>
          <a:lstStyle/>
          <a:p>
            <a:pPr>
              <a:lnSpc>
                <a:spcPct val="150000"/>
              </a:lnSpc>
              <a:buFont typeface="Arial" pitchFamily="34" charset="0"/>
              <a:buChar char="•"/>
            </a:pPr>
            <a:r>
              <a:rPr lang="it-IT" sz="3200" b="1" i="1" dirty="0" smtClean="0"/>
              <a:t>ANAMNESI</a:t>
            </a:r>
          </a:p>
          <a:p>
            <a:pPr>
              <a:lnSpc>
                <a:spcPct val="150000"/>
              </a:lnSpc>
              <a:buFont typeface="Arial" pitchFamily="34" charset="0"/>
              <a:buChar char="•"/>
            </a:pPr>
            <a:r>
              <a:rPr lang="it-IT" sz="3200" b="1" i="1" dirty="0" smtClean="0"/>
              <a:t>ESAME CLINICO</a:t>
            </a:r>
          </a:p>
          <a:p>
            <a:pPr>
              <a:lnSpc>
                <a:spcPct val="150000"/>
              </a:lnSpc>
              <a:buFont typeface="Arial" pitchFamily="34" charset="0"/>
              <a:buChar char="•"/>
            </a:pPr>
            <a:r>
              <a:rPr lang="it-IT" sz="3200" b="1" i="1" dirty="0" smtClean="0"/>
              <a:t>RX</a:t>
            </a:r>
          </a:p>
          <a:p>
            <a:pPr>
              <a:lnSpc>
                <a:spcPct val="150000"/>
              </a:lnSpc>
              <a:buFont typeface="Arial" pitchFamily="34" charset="0"/>
              <a:buChar char="•"/>
            </a:pPr>
            <a:r>
              <a:rPr lang="it-IT" sz="3200" b="1" i="1" dirty="0" err="1" smtClean="0"/>
              <a:t>*ECOGRAFIA</a:t>
            </a:r>
            <a:endParaRPr lang="it-IT" sz="3200" b="1" i="1" dirty="0" smtClean="0"/>
          </a:p>
          <a:p>
            <a:pPr>
              <a:lnSpc>
                <a:spcPct val="150000"/>
              </a:lnSpc>
              <a:buFont typeface="Arial" pitchFamily="34" charset="0"/>
              <a:buChar char="•"/>
            </a:pPr>
            <a:r>
              <a:rPr lang="it-IT" sz="3200" b="1" i="1" dirty="0" err="1" smtClean="0"/>
              <a:t>*RMN</a:t>
            </a:r>
            <a:endParaRPr lang="it-IT" sz="3200" b="1" i="1" dirty="0" smtClean="0"/>
          </a:p>
          <a:p>
            <a:pPr>
              <a:lnSpc>
                <a:spcPct val="150000"/>
              </a:lnSpc>
              <a:buFont typeface="Arial" pitchFamily="34" charset="0"/>
              <a:buChar char="•"/>
            </a:pPr>
            <a:r>
              <a:rPr lang="it-IT" sz="3200" b="1" i="1" dirty="0" err="1" smtClean="0"/>
              <a:t>*ARTROSCOPIA</a:t>
            </a:r>
            <a:endParaRPr lang="it-IT" sz="3200" b="1" i="1" dirty="0" smtClean="0"/>
          </a:p>
          <a:p>
            <a:endParaRPr lang="it-IT" sz="3200" b="1" i="1" dirty="0"/>
          </a:p>
        </p:txBody>
      </p:sp>
      <p:pic>
        <p:nvPicPr>
          <p:cNvPr id="7" name="Immagine 6" descr="osservazioni.jpg"/>
          <p:cNvPicPr>
            <a:picLocks noChangeAspect="1"/>
          </p:cNvPicPr>
          <p:nvPr/>
        </p:nvPicPr>
        <p:blipFill>
          <a:blip r:embed="rId4" cstate="print"/>
          <a:stretch>
            <a:fillRect/>
          </a:stretch>
        </p:blipFill>
        <p:spPr>
          <a:xfrm>
            <a:off x="0" y="2276872"/>
            <a:ext cx="3861048" cy="3861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a:t>
            </a:r>
            <a:endParaRPr lang="it-IT" sz="5400" b="1" i="1" dirty="0">
              <a:solidFill>
                <a:schemeClr val="accent1">
                  <a:lumMod val="75000"/>
                </a:schemeClr>
              </a:solidFill>
            </a:endParaRPr>
          </a:p>
        </p:txBody>
      </p:sp>
      <p:sp>
        <p:nvSpPr>
          <p:cNvPr id="10" name="CasellaDiTesto 9"/>
          <p:cNvSpPr txBox="1"/>
          <p:nvPr/>
        </p:nvSpPr>
        <p:spPr>
          <a:xfrm>
            <a:off x="179512" y="1772817"/>
            <a:ext cx="4320480" cy="584775"/>
          </a:xfrm>
          <a:prstGeom prst="rect">
            <a:avLst/>
          </a:prstGeom>
          <a:noFill/>
        </p:spPr>
        <p:txBody>
          <a:bodyPr wrap="square" rtlCol="0">
            <a:spAutoFit/>
          </a:bodyPr>
          <a:lstStyle/>
          <a:p>
            <a:r>
              <a:rPr lang="it-IT" sz="3200" b="1" i="1" dirty="0" smtClean="0"/>
              <a:t>DISTORSIONI SEMPLICI</a:t>
            </a:r>
            <a:endParaRPr lang="it-IT" sz="3200" b="1" i="1" dirty="0"/>
          </a:p>
        </p:txBody>
      </p:sp>
      <p:sp>
        <p:nvSpPr>
          <p:cNvPr id="7" name="CasellaDiTesto 6"/>
          <p:cNvSpPr txBox="1"/>
          <p:nvPr/>
        </p:nvSpPr>
        <p:spPr>
          <a:xfrm>
            <a:off x="4788024" y="1772816"/>
            <a:ext cx="4536504" cy="584775"/>
          </a:xfrm>
          <a:prstGeom prst="rect">
            <a:avLst/>
          </a:prstGeom>
          <a:noFill/>
        </p:spPr>
        <p:txBody>
          <a:bodyPr wrap="square" rtlCol="0">
            <a:spAutoFit/>
          </a:bodyPr>
          <a:lstStyle/>
          <a:p>
            <a:r>
              <a:rPr lang="it-IT" sz="3200" b="1" i="1" dirty="0" smtClean="0"/>
              <a:t>DISTORSIONI COMPLESSE</a:t>
            </a:r>
            <a:endParaRPr lang="it-IT" sz="3200" b="1" i="1" dirty="0"/>
          </a:p>
        </p:txBody>
      </p:sp>
      <p:sp>
        <p:nvSpPr>
          <p:cNvPr id="8" name="CasellaDiTesto 7"/>
          <p:cNvSpPr txBox="1"/>
          <p:nvPr/>
        </p:nvSpPr>
        <p:spPr>
          <a:xfrm>
            <a:off x="539552" y="3068960"/>
            <a:ext cx="3600400" cy="2677656"/>
          </a:xfrm>
          <a:prstGeom prst="rect">
            <a:avLst/>
          </a:prstGeom>
          <a:noFill/>
          <a:ln>
            <a:solidFill>
              <a:srgbClr val="0070C0"/>
            </a:solidFill>
          </a:ln>
        </p:spPr>
        <p:txBody>
          <a:bodyPr wrap="square" rtlCol="0">
            <a:spAutoFit/>
          </a:bodyPr>
          <a:lstStyle/>
          <a:p>
            <a:pPr>
              <a:buFont typeface="Arial" pitchFamily="34" charset="0"/>
              <a:buChar char="•"/>
            </a:pPr>
            <a:r>
              <a:rPr lang="it-IT" sz="2800" dirty="0" smtClean="0"/>
              <a:t>FANS</a:t>
            </a:r>
          </a:p>
          <a:p>
            <a:pPr>
              <a:buFont typeface="Arial" pitchFamily="34" charset="0"/>
              <a:buChar char="•"/>
            </a:pPr>
            <a:r>
              <a:rPr lang="it-IT" sz="2800" dirty="0" smtClean="0"/>
              <a:t>SCARICO DELL’ARTO</a:t>
            </a:r>
          </a:p>
          <a:p>
            <a:pPr>
              <a:buFont typeface="Arial" pitchFamily="34" charset="0"/>
              <a:buChar char="•"/>
            </a:pPr>
            <a:r>
              <a:rPr lang="it-IT" sz="2800" dirty="0" smtClean="0"/>
              <a:t>CRIOTERAPIA</a:t>
            </a:r>
          </a:p>
          <a:p>
            <a:pPr>
              <a:buFont typeface="Arial" pitchFamily="34" charset="0"/>
              <a:buChar char="•"/>
            </a:pPr>
            <a:r>
              <a:rPr lang="it-IT" sz="2800" dirty="0" smtClean="0"/>
              <a:t>TP ANTIEDEMIGENA</a:t>
            </a:r>
          </a:p>
          <a:p>
            <a:pPr>
              <a:buFont typeface="Arial" pitchFamily="34" charset="0"/>
              <a:buChar char="•"/>
            </a:pPr>
            <a:r>
              <a:rPr lang="it-IT" sz="2800" dirty="0" smtClean="0"/>
              <a:t>BENDAGGIO SOFFICE</a:t>
            </a:r>
          </a:p>
          <a:p>
            <a:pPr>
              <a:buFont typeface="Arial" pitchFamily="34" charset="0"/>
              <a:buChar char="•"/>
            </a:pPr>
            <a:r>
              <a:rPr lang="it-IT" sz="2800" dirty="0" smtClean="0"/>
              <a:t>FKT</a:t>
            </a:r>
            <a:endParaRPr lang="it-IT" sz="2800" dirty="0"/>
          </a:p>
        </p:txBody>
      </p:sp>
      <p:sp>
        <p:nvSpPr>
          <p:cNvPr id="11" name="CasellaDiTesto 10"/>
          <p:cNvSpPr txBox="1"/>
          <p:nvPr/>
        </p:nvSpPr>
        <p:spPr>
          <a:xfrm>
            <a:off x="5004048" y="3717032"/>
            <a:ext cx="3240360" cy="2246769"/>
          </a:xfrm>
          <a:prstGeom prst="rect">
            <a:avLst/>
          </a:prstGeom>
          <a:noFill/>
          <a:ln>
            <a:solidFill>
              <a:srgbClr val="0070C0"/>
            </a:solidFill>
          </a:ln>
        </p:spPr>
        <p:txBody>
          <a:bodyPr wrap="square" rtlCol="0">
            <a:spAutoFit/>
          </a:bodyPr>
          <a:lstStyle/>
          <a:p>
            <a:pPr>
              <a:buFont typeface="Arial" pitchFamily="34" charset="0"/>
              <a:buChar char="•"/>
            </a:pPr>
            <a:r>
              <a:rPr lang="it-IT" sz="2800" dirty="0" smtClean="0"/>
              <a:t>FANS</a:t>
            </a:r>
          </a:p>
          <a:p>
            <a:pPr>
              <a:buFont typeface="Arial" pitchFamily="34" charset="0"/>
              <a:buChar char="•"/>
            </a:pPr>
            <a:r>
              <a:rPr lang="it-IT" sz="2800" dirty="0" smtClean="0"/>
              <a:t>SCARICO DELL’ARTO</a:t>
            </a:r>
          </a:p>
          <a:p>
            <a:pPr>
              <a:buFont typeface="Arial" pitchFamily="34" charset="0"/>
              <a:buChar char="•"/>
            </a:pPr>
            <a:r>
              <a:rPr lang="it-IT" sz="2800" dirty="0" smtClean="0"/>
              <a:t>TP ANTIEDEMIGENA</a:t>
            </a:r>
          </a:p>
          <a:p>
            <a:pPr>
              <a:buFont typeface="Arial" pitchFamily="34" charset="0"/>
              <a:buChar char="•"/>
            </a:pPr>
            <a:r>
              <a:rPr lang="it-IT" sz="2800" dirty="0" smtClean="0"/>
              <a:t>CRIOTERAPIA</a:t>
            </a:r>
          </a:p>
          <a:p>
            <a:pPr>
              <a:buFont typeface="Arial" pitchFamily="34" charset="0"/>
              <a:buChar char="•"/>
            </a:pPr>
            <a:r>
              <a:rPr lang="it-IT" sz="2800" dirty="0" smtClean="0"/>
              <a:t>FKT</a:t>
            </a:r>
            <a:endParaRPr lang="it-IT" sz="2800" dirty="0"/>
          </a:p>
        </p:txBody>
      </p:sp>
      <p:sp>
        <p:nvSpPr>
          <p:cNvPr id="12" name="CasellaDiTesto 11"/>
          <p:cNvSpPr txBox="1"/>
          <p:nvPr/>
        </p:nvSpPr>
        <p:spPr>
          <a:xfrm>
            <a:off x="5004048" y="2996952"/>
            <a:ext cx="3563888" cy="523220"/>
          </a:xfrm>
          <a:prstGeom prst="rect">
            <a:avLst/>
          </a:prstGeom>
          <a:noFill/>
          <a:ln>
            <a:solidFill>
              <a:srgbClr val="0070C0"/>
            </a:solidFill>
          </a:ln>
        </p:spPr>
        <p:txBody>
          <a:bodyPr wrap="square" rtlCol="0">
            <a:spAutoFit/>
          </a:bodyPr>
          <a:lstStyle/>
          <a:p>
            <a:pPr>
              <a:buFont typeface="Arial" pitchFamily="34" charset="0"/>
              <a:buChar char="•"/>
            </a:pPr>
            <a:r>
              <a:rPr lang="it-IT" sz="2800" dirty="0" smtClean="0"/>
              <a:t>IMMOBILIZZAZIONE</a:t>
            </a:r>
            <a:endParaRPr lang="it-IT" sz="2800" dirty="0"/>
          </a:p>
        </p:txBody>
      </p:sp>
      <p:sp>
        <p:nvSpPr>
          <p:cNvPr id="13" name="CasellaDiTesto 12"/>
          <p:cNvSpPr txBox="1"/>
          <p:nvPr/>
        </p:nvSpPr>
        <p:spPr>
          <a:xfrm>
            <a:off x="5076056" y="5903893"/>
            <a:ext cx="3491880" cy="523220"/>
          </a:xfrm>
          <a:prstGeom prst="rect">
            <a:avLst/>
          </a:prstGeom>
          <a:noFill/>
          <a:ln>
            <a:solidFill>
              <a:srgbClr val="0070C0"/>
            </a:solidFill>
          </a:ln>
        </p:spPr>
        <p:txBody>
          <a:bodyPr wrap="square" rtlCol="0">
            <a:spAutoFit/>
          </a:bodyPr>
          <a:lstStyle/>
          <a:p>
            <a:pPr lvl="1">
              <a:buFont typeface="Arial" pitchFamily="34" charset="0"/>
              <a:buChar char="•"/>
            </a:pPr>
            <a:r>
              <a:rPr lang="it-IT" sz="2800" dirty="0" smtClean="0"/>
              <a:t>TP CHIRURGICA</a:t>
            </a:r>
            <a:endParaRPr lang="it-I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COMPLICANZE</a:t>
            </a:r>
            <a:endParaRPr lang="it-IT" sz="5400" b="1" i="1" dirty="0">
              <a:solidFill>
                <a:schemeClr val="accent1">
                  <a:lumMod val="75000"/>
                </a:schemeClr>
              </a:solidFill>
            </a:endParaRPr>
          </a:p>
        </p:txBody>
      </p:sp>
      <p:sp>
        <p:nvSpPr>
          <p:cNvPr id="10" name="CasellaDiTesto 9"/>
          <p:cNvSpPr txBox="1"/>
          <p:nvPr/>
        </p:nvSpPr>
        <p:spPr>
          <a:xfrm>
            <a:off x="467544" y="1772816"/>
            <a:ext cx="8280920" cy="4278094"/>
          </a:xfrm>
          <a:prstGeom prst="rect">
            <a:avLst/>
          </a:prstGeom>
          <a:noFill/>
        </p:spPr>
        <p:txBody>
          <a:bodyPr wrap="square" rtlCol="0">
            <a:spAutoFit/>
          </a:bodyPr>
          <a:lstStyle/>
          <a:p>
            <a:pPr>
              <a:lnSpc>
                <a:spcPct val="150000"/>
              </a:lnSpc>
              <a:buFont typeface="Arial" pitchFamily="34" charset="0"/>
              <a:buChar char="•"/>
            </a:pPr>
            <a:r>
              <a:rPr lang="it-IT" sz="3200" b="1" i="1" dirty="0" smtClean="0"/>
              <a:t>LESIONI APPARATO CAPSULO-LIGAMENTOSO</a:t>
            </a:r>
          </a:p>
          <a:p>
            <a:pPr>
              <a:lnSpc>
                <a:spcPct val="150000"/>
              </a:lnSpc>
              <a:buFont typeface="Arial" pitchFamily="34" charset="0"/>
              <a:buChar char="•"/>
            </a:pPr>
            <a:r>
              <a:rPr lang="it-IT" sz="3200" b="1" i="1" dirty="0" smtClean="0"/>
              <a:t>CALCIFICAZIONI</a:t>
            </a:r>
          </a:p>
          <a:p>
            <a:pPr>
              <a:lnSpc>
                <a:spcPct val="150000"/>
              </a:lnSpc>
              <a:buFont typeface="Arial" pitchFamily="34" charset="0"/>
              <a:buChar char="•"/>
            </a:pPr>
            <a:r>
              <a:rPr lang="it-IT" sz="3200" b="1" i="1" dirty="0" smtClean="0"/>
              <a:t>OSTEOPOROSI </a:t>
            </a:r>
            <a:r>
              <a:rPr lang="it-IT" sz="3200" b="1" i="1" dirty="0" err="1" smtClean="0"/>
              <a:t>DI</a:t>
            </a:r>
            <a:r>
              <a:rPr lang="it-IT" sz="3200" b="1" i="1" dirty="0" smtClean="0"/>
              <a:t> SUDECK</a:t>
            </a:r>
          </a:p>
          <a:p>
            <a:pPr>
              <a:lnSpc>
                <a:spcPct val="150000"/>
              </a:lnSpc>
              <a:buFont typeface="Arial" pitchFamily="34" charset="0"/>
              <a:buChar char="•"/>
            </a:pPr>
            <a:r>
              <a:rPr lang="it-IT" sz="3200" b="1" i="1" dirty="0" smtClean="0"/>
              <a:t>INSTABILITA’ CRONICA</a:t>
            </a:r>
          </a:p>
          <a:p>
            <a:pPr>
              <a:lnSpc>
                <a:spcPct val="150000"/>
              </a:lnSpc>
              <a:buFont typeface="Arial" pitchFamily="34" charset="0"/>
              <a:buChar char="•"/>
            </a:pPr>
            <a:r>
              <a:rPr lang="it-IT" sz="3200" b="1" i="1" dirty="0" smtClean="0"/>
              <a:t>ARTROSI</a:t>
            </a:r>
          </a:p>
          <a:p>
            <a:pPr>
              <a:buFont typeface="Arial" pitchFamily="34" charset="0"/>
              <a:buChar char="•"/>
            </a:pPr>
            <a:endParaRPr lang="it-IT" sz="32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691680" y="404664"/>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6" name="Text Box 10"/>
          <p:cNvSpPr txBox="1">
            <a:spLocks noChangeArrowheads="1"/>
          </p:cNvSpPr>
          <p:nvPr/>
        </p:nvSpPr>
        <p:spPr bwMode="auto">
          <a:xfrm>
            <a:off x="365125" y="3241675"/>
            <a:ext cx="8397875" cy="1015663"/>
          </a:xfrm>
          <a:prstGeom prst="rect">
            <a:avLst/>
          </a:prstGeom>
          <a:noFill/>
          <a:ln w="57150">
            <a:solidFill>
              <a:srgbClr val="0070C0"/>
            </a:solidFill>
            <a:miter lim="800000"/>
            <a:headEnd/>
            <a:tailEnd/>
          </a:ln>
        </p:spPr>
        <p:txBody>
          <a:bodyPr>
            <a:spAutoFit/>
          </a:bodyPr>
          <a:lstStyle/>
          <a:p>
            <a:pPr algn="ctr"/>
            <a:r>
              <a:rPr lang="it-IT" sz="6000" b="1" i="1" dirty="0" smtClean="0"/>
              <a:t>CONTUSIONI</a:t>
            </a:r>
            <a:endParaRPr lang="it-IT" sz="60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691680" y="404664"/>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6" name="Text Box 10"/>
          <p:cNvSpPr txBox="1">
            <a:spLocks noChangeArrowheads="1"/>
          </p:cNvSpPr>
          <p:nvPr/>
        </p:nvSpPr>
        <p:spPr bwMode="auto">
          <a:xfrm>
            <a:off x="365125" y="3241675"/>
            <a:ext cx="8397875" cy="1938992"/>
          </a:xfrm>
          <a:prstGeom prst="rect">
            <a:avLst/>
          </a:prstGeom>
          <a:noFill/>
          <a:ln w="9525">
            <a:solidFill>
              <a:schemeClr val="accent1"/>
            </a:solidFill>
            <a:miter lim="800000"/>
            <a:headEnd/>
            <a:tailEnd/>
          </a:ln>
        </p:spPr>
        <p:txBody>
          <a:bodyPr>
            <a:spAutoFit/>
          </a:bodyPr>
          <a:lstStyle/>
          <a:p>
            <a:pPr algn="ctr"/>
            <a:r>
              <a:rPr lang="it-IT" sz="6000" b="1" i="1" dirty="0" smtClean="0"/>
              <a:t>SUBLUSSAZIONI E LUSSAZIONI</a:t>
            </a:r>
            <a:endParaRPr lang="it-IT" sz="60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DEFINIZIONE</a:t>
            </a:r>
            <a:endParaRPr lang="it-IT" sz="5400" b="1" i="1" dirty="0">
              <a:solidFill>
                <a:schemeClr val="accent1">
                  <a:lumMod val="75000"/>
                </a:schemeClr>
              </a:solidFill>
            </a:endParaRPr>
          </a:p>
        </p:txBody>
      </p:sp>
      <p:sp>
        <p:nvSpPr>
          <p:cNvPr id="10" name="CasellaDiTesto 9"/>
          <p:cNvSpPr txBox="1"/>
          <p:nvPr/>
        </p:nvSpPr>
        <p:spPr>
          <a:xfrm>
            <a:off x="467544" y="2132856"/>
            <a:ext cx="8280920" cy="2554545"/>
          </a:xfrm>
          <a:prstGeom prst="rect">
            <a:avLst/>
          </a:prstGeom>
          <a:noFill/>
        </p:spPr>
        <p:txBody>
          <a:bodyPr wrap="square" rtlCol="0">
            <a:spAutoFit/>
          </a:bodyPr>
          <a:lstStyle/>
          <a:p>
            <a:r>
              <a:rPr lang="it-IT" sz="3200" b="1" i="1" u="sng" dirty="0" smtClean="0"/>
              <a:t>LUSSAZIONE</a:t>
            </a:r>
            <a:r>
              <a:rPr lang="it-IT" sz="3200" b="1" i="1" dirty="0" smtClean="0"/>
              <a:t>: PERDITA COMPLETA E PERMANENTE DEI RAPPORTI FRA I CAPI OSSEI </a:t>
            </a:r>
            <a:r>
              <a:rPr lang="it-IT" sz="3200" b="1" i="1" dirty="0" err="1" smtClean="0"/>
              <a:t>DI</a:t>
            </a:r>
            <a:r>
              <a:rPr lang="it-IT" sz="3200" b="1" i="1" dirty="0" smtClean="0"/>
              <a:t> UN’ARTICOLAZIONE. QUANDO QUESTA PERDITA E’ PARZIALE SI PARLA </a:t>
            </a:r>
            <a:r>
              <a:rPr lang="it-IT" sz="3200" b="1" i="1" dirty="0" err="1" smtClean="0"/>
              <a:t>DI</a:t>
            </a:r>
            <a:r>
              <a:rPr lang="it-IT" sz="3200" b="1" i="1" dirty="0" smtClean="0"/>
              <a:t> LUSSAZIONE INCOMPLETA O </a:t>
            </a:r>
            <a:r>
              <a:rPr lang="it-IT" sz="3200" b="1" i="1" u="sng" dirty="0" smtClean="0"/>
              <a:t>SUBLUSSAZIONE</a:t>
            </a:r>
            <a:r>
              <a:rPr lang="it-IT" sz="3200" b="1" i="1" dirty="0" smtClean="0"/>
              <a:t>   </a:t>
            </a:r>
            <a:endParaRPr lang="it-IT" sz="32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488832" cy="769441"/>
          </a:xfrm>
          <a:prstGeom prst="rect">
            <a:avLst/>
          </a:prstGeom>
          <a:noFill/>
        </p:spPr>
        <p:txBody>
          <a:bodyPr wrap="square" rtlCol="0">
            <a:spAutoFit/>
          </a:bodyPr>
          <a:lstStyle/>
          <a:p>
            <a:pPr algn="ctr"/>
            <a:r>
              <a:rPr lang="it-IT" sz="4400" b="1" i="1" dirty="0" smtClean="0">
                <a:solidFill>
                  <a:schemeClr val="accent1">
                    <a:lumMod val="75000"/>
                  </a:schemeClr>
                </a:solidFill>
              </a:rPr>
              <a:t>EPIDEMIOLOGIA/EZIOLOGIA</a:t>
            </a:r>
            <a:endParaRPr lang="it-IT" sz="4400" b="1" i="1" dirty="0">
              <a:solidFill>
                <a:schemeClr val="accent1">
                  <a:lumMod val="75000"/>
                </a:schemeClr>
              </a:solidFill>
            </a:endParaRPr>
          </a:p>
        </p:txBody>
      </p:sp>
      <p:pic>
        <p:nvPicPr>
          <p:cNvPr id="8" name="Immagine 7" descr="sesso maschile.jpg"/>
          <p:cNvPicPr>
            <a:picLocks noChangeAspect="1"/>
          </p:cNvPicPr>
          <p:nvPr/>
        </p:nvPicPr>
        <p:blipFill>
          <a:blip r:embed="rId4" cstate="print"/>
          <a:stretch>
            <a:fillRect/>
          </a:stretch>
        </p:blipFill>
        <p:spPr>
          <a:xfrm>
            <a:off x="2771800" y="1772816"/>
            <a:ext cx="4176464" cy="42028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Text Box 5"/>
          <p:cNvSpPr txBox="1">
            <a:spLocks noChangeArrowheads="1"/>
          </p:cNvSpPr>
          <p:nvPr/>
        </p:nvSpPr>
        <p:spPr bwMode="auto">
          <a:xfrm>
            <a:off x="0" y="1700809"/>
            <a:ext cx="2407582" cy="3913059"/>
          </a:xfrm>
          <a:prstGeom prst="rect">
            <a:avLst/>
          </a:prstGeom>
          <a:noFill/>
          <a:ln w="9525">
            <a:noFill/>
            <a:miter lim="800000"/>
            <a:headEnd/>
            <a:tailEnd/>
          </a:ln>
        </p:spPr>
        <p:txBody>
          <a:bodyPr wrap="square">
            <a:spAutoFit/>
          </a:bodyPr>
          <a:lstStyle/>
          <a:p>
            <a:pPr>
              <a:lnSpc>
                <a:spcPct val="150000"/>
              </a:lnSpc>
              <a:buFont typeface="Wingdings" pitchFamily="2" charset="2"/>
              <a:buChar char="q"/>
            </a:pPr>
            <a:r>
              <a:rPr lang="it-IT" sz="2400" b="0" dirty="0"/>
              <a:t> </a:t>
            </a:r>
            <a:r>
              <a:rPr lang="it-IT" sz="2400" b="1" dirty="0"/>
              <a:t>TRAUMATICHE</a:t>
            </a:r>
          </a:p>
          <a:p>
            <a:pPr>
              <a:lnSpc>
                <a:spcPct val="150000"/>
              </a:lnSpc>
              <a:buFont typeface="Wingdings" pitchFamily="2" charset="2"/>
              <a:buChar char="q"/>
            </a:pPr>
            <a:endParaRPr lang="it-IT" sz="2400" b="0" dirty="0" smtClean="0"/>
          </a:p>
          <a:p>
            <a:pPr>
              <a:lnSpc>
                <a:spcPct val="150000"/>
              </a:lnSpc>
              <a:buFont typeface="Wingdings" pitchFamily="2" charset="2"/>
              <a:buChar char="q"/>
            </a:pPr>
            <a:r>
              <a:rPr lang="it-IT" sz="2400" b="1" dirty="0"/>
              <a:t>PATOLOGICHE</a:t>
            </a:r>
          </a:p>
          <a:p>
            <a:pPr>
              <a:lnSpc>
                <a:spcPct val="150000"/>
              </a:lnSpc>
              <a:buFont typeface="Wingdings" pitchFamily="2" charset="2"/>
              <a:buChar char="q"/>
            </a:pPr>
            <a:endParaRPr lang="it-IT" sz="2400" b="0" dirty="0" smtClean="0"/>
          </a:p>
          <a:p>
            <a:pPr>
              <a:lnSpc>
                <a:spcPct val="150000"/>
              </a:lnSpc>
              <a:buFont typeface="Wingdings" pitchFamily="2" charset="2"/>
              <a:buChar char="q"/>
            </a:pPr>
            <a:r>
              <a:rPr lang="it-IT" sz="2400" b="1" dirty="0"/>
              <a:t>RECIDIVANTI</a:t>
            </a:r>
          </a:p>
          <a:p>
            <a:pPr>
              <a:lnSpc>
                <a:spcPct val="150000"/>
              </a:lnSpc>
              <a:buFont typeface="Wingdings" pitchFamily="2" charset="2"/>
              <a:buChar char="q"/>
            </a:pPr>
            <a:endParaRPr lang="it-IT" sz="2400" b="0" dirty="0"/>
          </a:p>
          <a:p>
            <a:pPr>
              <a:lnSpc>
                <a:spcPct val="150000"/>
              </a:lnSpc>
              <a:buFont typeface="Wingdings" pitchFamily="2" charset="2"/>
              <a:buChar char="q"/>
            </a:pPr>
            <a:r>
              <a:rPr lang="it-IT" sz="2400" b="1" dirty="0"/>
              <a:t>ABITUALI</a:t>
            </a:r>
          </a:p>
        </p:txBody>
      </p:sp>
      <p:sp>
        <p:nvSpPr>
          <p:cNvPr id="12" name="AutoShape 20"/>
          <p:cNvSpPr>
            <a:spLocks noChangeArrowheads="1"/>
          </p:cNvSpPr>
          <p:nvPr/>
        </p:nvSpPr>
        <p:spPr bwMode="auto">
          <a:xfrm>
            <a:off x="2915816" y="5157192"/>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
        <p:nvSpPr>
          <p:cNvPr id="13" name="Rectangle 6"/>
          <p:cNvSpPr>
            <a:spLocks noChangeArrowheads="1"/>
          </p:cNvSpPr>
          <p:nvPr/>
        </p:nvSpPr>
        <p:spPr bwMode="auto">
          <a:xfrm>
            <a:off x="4572000" y="1628800"/>
            <a:ext cx="4191000" cy="838200"/>
          </a:xfrm>
          <a:prstGeom prst="rect">
            <a:avLst/>
          </a:prstGeom>
          <a:solidFill>
            <a:schemeClr val="bg1"/>
          </a:solidFill>
          <a:ln w="9525">
            <a:solidFill>
              <a:schemeClr val="tx1"/>
            </a:solidFill>
            <a:miter lim="800000"/>
            <a:headEnd/>
            <a:tailEnd/>
          </a:ln>
        </p:spPr>
        <p:txBody>
          <a:bodyPr wrap="none" anchor="ctr"/>
          <a:lstStyle/>
          <a:p>
            <a:pPr>
              <a:buFontTx/>
              <a:buChar char="•"/>
            </a:pPr>
            <a:r>
              <a:rPr lang="it-IT" sz="2000" b="0" dirty="0"/>
              <a:t>DIRETTE</a:t>
            </a:r>
          </a:p>
          <a:p>
            <a:pPr>
              <a:buFontTx/>
              <a:buChar char="•"/>
            </a:pPr>
            <a:r>
              <a:rPr lang="it-IT" sz="2000" b="0" dirty="0"/>
              <a:t>INDIRETTE</a:t>
            </a:r>
          </a:p>
        </p:txBody>
      </p:sp>
      <p:sp>
        <p:nvSpPr>
          <p:cNvPr id="14" name="Rectangle 12"/>
          <p:cNvSpPr>
            <a:spLocks noChangeArrowheads="1"/>
          </p:cNvSpPr>
          <p:nvPr/>
        </p:nvSpPr>
        <p:spPr bwMode="auto">
          <a:xfrm>
            <a:off x="4572000" y="2734816"/>
            <a:ext cx="4191000" cy="838200"/>
          </a:xfrm>
          <a:prstGeom prst="rect">
            <a:avLst/>
          </a:prstGeom>
          <a:solidFill>
            <a:schemeClr val="bg1"/>
          </a:solidFill>
          <a:ln w="9525">
            <a:solidFill>
              <a:schemeClr val="tx1"/>
            </a:solidFill>
            <a:miter lim="800000"/>
            <a:headEnd/>
            <a:tailEnd/>
          </a:ln>
        </p:spPr>
        <p:txBody>
          <a:bodyPr wrap="none" anchor="ctr"/>
          <a:lstStyle/>
          <a:p>
            <a:r>
              <a:rPr lang="it-IT" sz="2000" b="0" dirty="0"/>
              <a:t>PROCESSI </a:t>
            </a:r>
            <a:r>
              <a:rPr lang="it-IT" sz="2000" b="0" dirty="0" smtClean="0"/>
              <a:t>INFIAMMATORI, </a:t>
            </a:r>
          </a:p>
          <a:p>
            <a:r>
              <a:rPr lang="it-IT" sz="2000" b="0" dirty="0" smtClean="0"/>
              <a:t>PROCESSI </a:t>
            </a:r>
            <a:r>
              <a:rPr lang="it-IT" sz="2000" b="0" dirty="0"/>
              <a:t>NEOPLASTICI</a:t>
            </a:r>
          </a:p>
        </p:txBody>
      </p:sp>
      <p:sp>
        <p:nvSpPr>
          <p:cNvPr id="15" name="Rectangle 8"/>
          <p:cNvSpPr>
            <a:spLocks noChangeArrowheads="1"/>
          </p:cNvSpPr>
          <p:nvPr/>
        </p:nvSpPr>
        <p:spPr bwMode="auto">
          <a:xfrm>
            <a:off x="4572000" y="3814936"/>
            <a:ext cx="4191000" cy="838200"/>
          </a:xfrm>
          <a:prstGeom prst="rect">
            <a:avLst/>
          </a:prstGeom>
          <a:solidFill>
            <a:schemeClr val="bg1"/>
          </a:solidFill>
          <a:ln w="9525">
            <a:solidFill>
              <a:schemeClr val="tx1"/>
            </a:solidFill>
            <a:miter lim="800000"/>
            <a:headEnd/>
            <a:tailEnd/>
          </a:ln>
        </p:spPr>
        <p:txBody>
          <a:bodyPr wrap="none" anchor="ctr"/>
          <a:lstStyle/>
          <a:p>
            <a:pPr>
              <a:buFontTx/>
              <a:buChar char="•"/>
            </a:pPr>
            <a:r>
              <a:rPr lang="it-IT" sz="2000" b="0" dirty="0"/>
              <a:t>1–2 VOLTE DAL PRIMO EPISODIO</a:t>
            </a:r>
          </a:p>
        </p:txBody>
      </p:sp>
      <p:sp>
        <p:nvSpPr>
          <p:cNvPr id="16" name="Rectangle 9"/>
          <p:cNvSpPr>
            <a:spLocks noChangeArrowheads="1"/>
          </p:cNvSpPr>
          <p:nvPr/>
        </p:nvSpPr>
        <p:spPr bwMode="auto">
          <a:xfrm>
            <a:off x="4572000" y="4895056"/>
            <a:ext cx="4104456" cy="838200"/>
          </a:xfrm>
          <a:prstGeom prst="rect">
            <a:avLst/>
          </a:prstGeom>
          <a:solidFill>
            <a:schemeClr val="bg1"/>
          </a:solidFill>
          <a:ln w="9525">
            <a:solidFill>
              <a:schemeClr val="tx1"/>
            </a:solidFill>
            <a:miter lim="800000"/>
            <a:headEnd/>
            <a:tailEnd/>
          </a:ln>
        </p:spPr>
        <p:txBody>
          <a:bodyPr wrap="none" anchor="ctr"/>
          <a:lstStyle/>
          <a:p>
            <a:r>
              <a:rPr lang="it-IT" dirty="0" smtClean="0"/>
              <a:t>CONSUEGUENZA </a:t>
            </a:r>
            <a:r>
              <a:rPr lang="it-IT" dirty="0" err="1" smtClean="0"/>
              <a:t>DI</a:t>
            </a:r>
            <a:r>
              <a:rPr lang="it-IT" dirty="0" smtClean="0"/>
              <a:t> MOVIMENTI </a:t>
            </a:r>
          </a:p>
          <a:p>
            <a:r>
              <a:rPr lang="it-IT" dirty="0" smtClean="0"/>
              <a:t>FISIOLOGICI</a:t>
            </a:r>
            <a:endParaRPr lang="it-IT" b="0" dirty="0"/>
          </a:p>
        </p:txBody>
      </p:sp>
      <p:sp>
        <p:nvSpPr>
          <p:cNvPr id="17" name="AutoShape 20"/>
          <p:cNvSpPr>
            <a:spLocks noChangeArrowheads="1"/>
          </p:cNvSpPr>
          <p:nvPr/>
        </p:nvSpPr>
        <p:spPr bwMode="auto">
          <a:xfrm>
            <a:off x="2945904" y="1844824"/>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
        <p:nvSpPr>
          <p:cNvPr id="18" name="AutoShape 20"/>
          <p:cNvSpPr>
            <a:spLocks noChangeArrowheads="1"/>
          </p:cNvSpPr>
          <p:nvPr/>
        </p:nvSpPr>
        <p:spPr bwMode="auto">
          <a:xfrm>
            <a:off x="2915816" y="4077072"/>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
        <p:nvSpPr>
          <p:cNvPr id="19" name="AutoShape 20"/>
          <p:cNvSpPr>
            <a:spLocks noChangeArrowheads="1"/>
          </p:cNvSpPr>
          <p:nvPr/>
        </p:nvSpPr>
        <p:spPr bwMode="auto">
          <a:xfrm>
            <a:off x="2915816" y="2996952"/>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0" y="2636912"/>
            <a:ext cx="2016899" cy="3748719"/>
          </a:xfrm>
          <a:prstGeom prst="rect">
            <a:avLst/>
          </a:prstGeom>
          <a:noFill/>
          <a:ln w="9525">
            <a:noFill/>
            <a:miter lim="800000"/>
            <a:headEnd/>
            <a:tailEnd/>
          </a:ln>
        </p:spPr>
        <p:txBody>
          <a:bodyPr wrap="none">
            <a:spAutoFit/>
          </a:bodyPr>
          <a:lstStyle/>
          <a:p>
            <a:pPr>
              <a:lnSpc>
                <a:spcPct val="150000"/>
              </a:lnSpc>
              <a:buFont typeface="Wingdings" pitchFamily="2" charset="2"/>
              <a:buChar char="q"/>
            </a:pPr>
            <a:r>
              <a:rPr lang="it-IT" sz="2400" b="1" dirty="0" smtClean="0"/>
              <a:t>RECENTI</a:t>
            </a:r>
            <a:endParaRPr lang="it-IT" sz="2400" b="1" dirty="0"/>
          </a:p>
          <a:p>
            <a:pPr>
              <a:lnSpc>
                <a:spcPct val="150000"/>
              </a:lnSpc>
              <a:buFont typeface="Wingdings" pitchFamily="2" charset="2"/>
              <a:buChar char="q"/>
            </a:pPr>
            <a:endParaRPr lang="it-IT" sz="2400" b="1" dirty="0"/>
          </a:p>
          <a:p>
            <a:pPr>
              <a:lnSpc>
                <a:spcPct val="150000"/>
              </a:lnSpc>
              <a:buFont typeface="Wingdings" pitchFamily="2" charset="2"/>
              <a:buChar char="q"/>
            </a:pPr>
            <a:r>
              <a:rPr lang="it-IT" sz="2400" b="1" dirty="0" smtClean="0"/>
              <a:t>INVETERATE</a:t>
            </a:r>
            <a:endParaRPr lang="it-IT" sz="2400" b="1" dirty="0"/>
          </a:p>
          <a:p>
            <a:pPr>
              <a:lnSpc>
                <a:spcPct val="180000"/>
              </a:lnSpc>
              <a:buFont typeface="Wingdings" pitchFamily="2" charset="2"/>
              <a:buChar char="q"/>
            </a:pPr>
            <a:endParaRPr lang="it-IT" b="0" dirty="0"/>
          </a:p>
          <a:p>
            <a:pPr>
              <a:lnSpc>
                <a:spcPct val="180000"/>
              </a:lnSpc>
              <a:buFont typeface="Wingdings" pitchFamily="2" charset="2"/>
              <a:buChar char="q"/>
            </a:pPr>
            <a:endParaRPr lang="it-IT" b="1" dirty="0"/>
          </a:p>
          <a:p>
            <a:pPr>
              <a:lnSpc>
                <a:spcPct val="180000"/>
              </a:lnSpc>
              <a:buFont typeface="Wingdings" pitchFamily="2" charset="2"/>
              <a:buChar char="q"/>
            </a:pPr>
            <a:endParaRPr lang="it-IT" b="0" dirty="0"/>
          </a:p>
          <a:p>
            <a:pPr>
              <a:lnSpc>
                <a:spcPct val="180000"/>
              </a:lnSpc>
              <a:buFont typeface="Wingdings" pitchFamily="2" charset="2"/>
              <a:buChar char="q"/>
            </a:pPr>
            <a:endParaRPr lang="it-IT" b="1" dirty="0"/>
          </a:p>
        </p:txBody>
      </p:sp>
      <p:sp>
        <p:nvSpPr>
          <p:cNvPr id="7" name="AutoShape 20"/>
          <p:cNvSpPr>
            <a:spLocks noChangeArrowheads="1"/>
          </p:cNvSpPr>
          <p:nvPr/>
        </p:nvSpPr>
        <p:spPr bwMode="auto">
          <a:xfrm>
            <a:off x="2627784" y="2764160"/>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
        <p:nvSpPr>
          <p:cNvPr id="10" name="AutoShape 20"/>
          <p:cNvSpPr>
            <a:spLocks noChangeArrowheads="1"/>
          </p:cNvSpPr>
          <p:nvPr/>
        </p:nvSpPr>
        <p:spPr bwMode="auto">
          <a:xfrm>
            <a:off x="2627784" y="3916288"/>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
        <p:nvSpPr>
          <p:cNvPr id="11" name="Rectangle 6"/>
          <p:cNvSpPr>
            <a:spLocks noChangeArrowheads="1"/>
          </p:cNvSpPr>
          <p:nvPr/>
        </p:nvSpPr>
        <p:spPr bwMode="auto">
          <a:xfrm>
            <a:off x="4355976" y="2492896"/>
            <a:ext cx="4191000" cy="838200"/>
          </a:xfrm>
          <a:prstGeom prst="rect">
            <a:avLst/>
          </a:prstGeom>
          <a:solidFill>
            <a:schemeClr val="bg1"/>
          </a:solidFill>
          <a:ln w="9525">
            <a:solidFill>
              <a:schemeClr val="tx1"/>
            </a:solidFill>
            <a:miter lim="800000"/>
            <a:headEnd/>
            <a:tailEnd/>
          </a:ln>
        </p:spPr>
        <p:txBody>
          <a:bodyPr wrap="none" anchor="ctr"/>
          <a:lstStyle/>
          <a:p>
            <a:pPr>
              <a:buFontTx/>
              <a:buChar char="•"/>
            </a:pPr>
            <a:r>
              <a:rPr lang="it-IT" sz="2000" b="0" dirty="0" smtClean="0"/>
              <a:t>IMMEDIATO POST TRAUMA</a:t>
            </a:r>
            <a:endParaRPr lang="it-IT" sz="2000" b="0" dirty="0"/>
          </a:p>
        </p:txBody>
      </p:sp>
      <p:sp>
        <p:nvSpPr>
          <p:cNvPr id="12" name="Rectangle 6"/>
          <p:cNvSpPr>
            <a:spLocks noChangeArrowheads="1"/>
          </p:cNvSpPr>
          <p:nvPr/>
        </p:nvSpPr>
        <p:spPr bwMode="auto">
          <a:xfrm>
            <a:off x="4355976" y="3670920"/>
            <a:ext cx="4191000" cy="838200"/>
          </a:xfrm>
          <a:prstGeom prst="rect">
            <a:avLst/>
          </a:prstGeom>
          <a:solidFill>
            <a:schemeClr val="bg1"/>
          </a:solidFill>
          <a:ln w="9525">
            <a:solidFill>
              <a:schemeClr val="tx1"/>
            </a:solidFill>
            <a:miter lim="800000"/>
            <a:headEnd/>
            <a:tailEnd/>
          </a:ln>
        </p:spPr>
        <p:txBody>
          <a:bodyPr wrap="none" anchor="ctr"/>
          <a:lstStyle/>
          <a:p>
            <a:pPr>
              <a:buFontTx/>
              <a:buChar char="•"/>
            </a:pPr>
            <a:r>
              <a:rPr lang="it-IT" sz="2000" dirty="0" smtClean="0"/>
              <a:t>A 8-10 GIORNI</a:t>
            </a:r>
            <a:endParaRPr lang="it-IT" sz="20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CLINICA</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755576" y="1628800"/>
            <a:ext cx="7467600" cy="3970318"/>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2800" dirty="0">
                <a:solidFill>
                  <a:schemeClr val="tx2"/>
                </a:solidFill>
              </a:rPr>
              <a:t> </a:t>
            </a:r>
            <a:r>
              <a:rPr lang="it-IT" sz="2800" b="1" dirty="0" smtClean="0"/>
              <a:t>VARIAZIONE DEL PROFILO ANATOMICO DELL’ARTICOLAZIONE  </a:t>
            </a:r>
          </a:p>
          <a:p>
            <a:pPr>
              <a:lnSpc>
                <a:spcPct val="150000"/>
              </a:lnSpc>
              <a:buClr>
                <a:srgbClr val="FF3399"/>
              </a:buClr>
              <a:buFont typeface="Wingdings" pitchFamily="2" charset="2"/>
              <a:buChar char="ü"/>
            </a:pPr>
            <a:r>
              <a:rPr lang="it-IT" sz="2800" b="1" dirty="0" smtClean="0"/>
              <a:t> DOLORE ARTICOLARE SPONTANEO</a:t>
            </a:r>
          </a:p>
          <a:p>
            <a:pPr>
              <a:lnSpc>
                <a:spcPct val="150000"/>
              </a:lnSpc>
              <a:buClr>
                <a:srgbClr val="FF3399"/>
              </a:buClr>
              <a:buFont typeface="Wingdings" pitchFamily="2" charset="2"/>
              <a:buChar char="ü"/>
            </a:pPr>
            <a:r>
              <a:rPr lang="it-IT" sz="2800" b="1" dirty="0" smtClean="0"/>
              <a:t>PARESTESIE</a:t>
            </a:r>
          </a:p>
          <a:p>
            <a:pPr>
              <a:lnSpc>
                <a:spcPct val="150000"/>
              </a:lnSpc>
              <a:buClr>
                <a:srgbClr val="FF3399"/>
              </a:buClr>
              <a:buFont typeface="Wingdings" pitchFamily="2" charset="2"/>
              <a:buChar char="ü"/>
            </a:pPr>
            <a:r>
              <a:rPr lang="it-IT" sz="2800" b="1" dirty="0" smtClean="0"/>
              <a:t> ATTEGGIAMENTO COATTO DELL’ARTO </a:t>
            </a:r>
          </a:p>
          <a:p>
            <a:pPr>
              <a:lnSpc>
                <a:spcPct val="150000"/>
              </a:lnSpc>
              <a:buClr>
                <a:srgbClr val="FF3399"/>
              </a:buClr>
              <a:buFont typeface="Wingdings" pitchFamily="2" charset="2"/>
              <a:buChar char="ü"/>
            </a:pPr>
            <a:r>
              <a:rPr lang="it-IT" sz="2800" b="1" dirty="0" smtClean="0"/>
              <a:t> IMPOTENZA FUNZIONALE</a:t>
            </a:r>
            <a:endParaRPr lang="it-IT"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DIAGNOSI</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755576" y="2060848"/>
            <a:ext cx="7467600" cy="3139321"/>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4400" dirty="0">
                <a:solidFill>
                  <a:schemeClr val="tx2"/>
                </a:solidFill>
              </a:rPr>
              <a:t> </a:t>
            </a:r>
            <a:r>
              <a:rPr lang="it-IT" sz="4400" b="1" dirty="0" smtClean="0"/>
              <a:t>ANAMNESI/CLINICA</a:t>
            </a:r>
          </a:p>
          <a:p>
            <a:pPr>
              <a:lnSpc>
                <a:spcPct val="150000"/>
              </a:lnSpc>
              <a:buClr>
                <a:srgbClr val="FF3399"/>
              </a:buClr>
              <a:buFont typeface="Wingdings" pitchFamily="2" charset="2"/>
              <a:buChar char="ü"/>
            </a:pPr>
            <a:r>
              <a:rPr lang="it-IT" sz="4400" b="1" dirty="0" smtClean="0"/>
              <a:t>RX</a:t>
            </a:r>
          </a:p>
          <a:p>
            <a:pPr>
              <a:lnSpc>
                <a:spcPct val="150000"/>
              </a:lnSpc>
              <a:buClr>
                <a:srgbClr val="FF3399"/>
              </a:buClr>
              <a:buFont typeface="Wingdings" pitchFamily="2" charset="2"/>
              <a:buChar char="ü"/>
            </a:pPr>
            <a:r>
              <a:rPr lang="it-IT" sz="4400" b="1" dirty="0" smtClean="0"/>
              <a:t>TAC/RMN</a:t>
            </a:r>
            <a:endParaRPr lang="it-IT" sz="4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755576" y="2060848"/>
            <a:ext cx="7467600" cy="2123658"/>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4400" dirty="0">
                <a:solidFill>
                  <a:schemeClr val="tx2"/>
                </a:solidFill>
              </a:rPr>
              <a:t> </a:t>
            </a:r>
            <a:r>
              <a:rPr lang="it-IT" sz="4400" b="1" dirty="0" smtClean="0"/>
              <a:t>TRATTAMENTO INCRUENTO</a:t>
            </a:r>
          </a:p>
          <a:p>
            <a:pPr>
              <a:lnSpc>
                <a:spcPct val="150000"/>
              </a:lnSpc>
              <a:buClr>
                <a:srgbClr val="FF3399"/>
              </a:buClr>
              <a:buFont typeface="Wingdings" pitchFamily="2" charset="2"/>
              <a:buChar char="ü"/>
            </a:pPr>
            <a:r>
              <a:rPr lang="it-IT" sz="4400" b="1" dirty="0" smtClean="0"/>
              <a:t> TRATTAMENTO CRUENTO</a:t>
            </a:r>
            <a:endParaRPr lang="it-IT" sz="4400" b="1" dirty="0"/>
          </a:p>
        </p:txBody>
      </p:sp>
      <p:pic>
        <p:nvPicPr>
          <p:cNvPr id="8" name="Immagine 7" descr="sesso femminile.jpg"/>
          <p:cNvPicPr>
            <a:picLocks noChangeAspect="1"/>
          </p:cNvPicPr>
          <p:nvPr/>
        </p:nvPicPr>
        <p:blipFill>
          <a:blip r:embed="rId4" cstate="print"/>
          <a:stretch>
            <a:fillRect/>
          </a:stretch>
        </p:blipFill>
        <p:spPr>
          <a:xfrm>
            <a:off x="2555776" y="4025652"/>
            <a:ext cx="4104456" cy="228141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COMPLICANZE </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0" y="2060848"/>
            <a:ext cx="7467600" cy="3139321"/>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4400" dirty="0">
                <a:solidFill>
                  <a:schemeClr val="tx2"/>
                </a:solidFill>
              </a:rPr>
              <a:t> </a:t>
            </a:r>
            <a:r>
              <a:rPr lang="it-IT" sz="4400" b="1" dirty="0" smtClean="0"/>
              <a:t>IMMEDIATE</a:t>
            </a:r>
          </a:p>
          <a:p>
            <a:pPr>
              <a:lnSpc>
                <a:spcPct val="150000"/>
              </a:lnSpc>
              <a:buClr>
                <a:srgbClr val="FF3399"/>
              </a:buClr>
              <a:buFont typeface="Wingdings" pitchFamily="2" charset="2"/>
              <a:buChar char="ü"/>
            </a:pPr>
            <a:endParaRPr lang="it-IT" sz="4400" b="1" dirty="0" smtClean="0"/>
          </a:p>
          <a:p>
            <a:pPr>
              <a:lnSpc>
                <a:spcPct val="150000"/>
              </a:lnSpc>
              <a:buClr>
                <a:srgbClr val="FF3399"/>
              </a:buClr>
              <a:buFont typeface="Wingdings" pitchFamily="2" charset="2"/>
              <a:buChar char="ü"/>
            </a:pPr>
            <a:r>
              <a:rPr lang="it-IT" sz="4400" b="1" dirty="0" smtClean="0"/>
              <a:t> TARDIVE</a:t>
            </a:r>
            <a:endParaRPr lang="it-IT" sz="4400" b="1" dirty="0"/>
          </a:p>
        </p:txBody>
      </p:sp>
      <p:sp>
        <p:nvSpPr>
          <p:cNvPr id="7" name="CasellaDiTesto 6"/>
          <p:cNvSpPr txBox="1"/>
          <p:nvPr/>
        </p:nvSpPr>
        <p:spPr>
          <a:xfrm>
            <a:off x="3964980" y="2412177"/>
            <a:ext cx="5143524" cy="1077218"/>
          </a:xfrm>
          <a:prstGeom prst="rect">
            <a:avLst/>
          </a:prstGeom>
          <a:noFill/>
        </p:spPr>
        <p:txBody>
          <a:bodyPr wrap="none" rtlCol="0">
            <a:spAutoFit/>
          </a:bodyPr>
          <a:lstStyle/>
          <a:p>
            <a:pPr>
              <a:buFont typeface="Arial" pitchFamily="34" charset="0"/>
              <a:buChar char="•"/>
            </a:pPr>
            <a:r>
              <a:rPr lang="it-IT" sz="3200" dirty="0" smtClean="0"/>
              <a:t>INTERESSAMENTO NERVOSO</a:t>
            </a:r>
          </a:p>
          <a:p>
            <a:pPr>
              <a:buFont typeface="Arial" pitchFamily="34" charset="0"/>
              <a:buChar char="•"/>
            </a:pPr>
            <a:r>
              <a:rPr lang="it-IT" sz="3200" dirty="0" smtClean="0"/>
              <a:t>LESIONI VASCOLARI</a:t>
            </a:r>
            <a:endParaRPr lang="it-IT" sz="3200" dirty="0"/>
          </a:p>
        </p:txBody>
      </p:sp>
      <p:sp>
        <p:nvSpPr>
          <p:cNvPr id="8" name="CasellaDiTesto 7"/>
          <p:cNvSpPr txBox="1"/>
          <p:nvPr/>
        </p:nvSpPr>
        <p:spPr>
          <a:xfrm>
            <a:off x="4067944" y="4149080"/>
            <a:ext cx="4195187" cy="1077218"/>
          </a:xfrm>
          <a:prstGeom prst="rect">
            <a:avLst/>
          </a:prstGeom>
          <a:noFill/>
        </p:spPr>
        <p:txBody>
          <a:bodyPr wrap="none" rtlCol="0">
            <a:spAutoFit/>
          </a:bodyPr>
          <a:lstStyle/>
          <a:p>
            <a:pPr>
              <a:buFont typeface="Arial" pitchFamily="34" charset="0"/>
              <a:buChar char="•"/>
            </a:pPr>
            <a:r>
              <a:rPr lang="it-IT" sz="3200" dirty="0" smtClean="0"/>
              <a:t>RIGIDITA’ ARTICOLARE</a:t>
            </a:r>
          </a:p>
          <a:p>
            <a:pPr>
              <a:buFont typeface="Arial" pitchFamily="34" charset="0"/>
              <a:buChar char="•"/>
            </a:pPr>
            <a:r>
              <a:rPr lang="it-IT" sz="3200" dirty="0" smtClean="0"/>
              <a:t>LASSITÀ LIGAMENTOSA</a:t>
            </a:r>
            <a:endParaRPr lang="it-IT"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691680" y="404664"/>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6" name="Text Box 10"/>
          <p:cNvSpPr txBox="1">
            <a:spLocks noChangeArrowheads="1"/>
          </p:cNvSpPr>
          <p:nvPr/>
        </p:nvSpPr>
        <p:spPr bwMode="auto">
          <a:xfrm>
            <a:off x="365125" y="3241675"/>
            <a:ext cx="8397875" cy="1015663"/>
          </a:xfrm>
          <a:prstGeom prst="rect">
            <a:avLst/>
          </a:prstGeom>
          <a:noFill/>
          <a:ln w="57150">
            <a:solidFill>
              <a:srgbClr val="0070C0"/>
            </a:solidFill>
            <a:miter lim="800000"/>
            <a:headEnd/>
            <a:tailEnd/>
          </a:ln>
        </p:spPr>
        <p:txBody>
          <a:bodyPr>
            <a:spAutoFit/>
          </a:bodyPr>
          <a:lstStyle/>
          <a:p>
            <a:pPr algn="ctr"/>
            <a:r>
              <a:rPr lang="it-IT" sz="6000" b="1" i="1" dirty="0" smtClean="0"/>
              <a:t>FRATTURE</a:t>
            </a:r>
            <a:endParaRPr lang="it-IT" sz="60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DEFINIZIONE</a:t>
            </a:r>
            <a:endParaRPr lang="it-IT" sz="5400" b="1" i="1" dirty="0">
              <a:solidFill>
                <a:schemeClr val="accent1">
                  <a:lumMod val="75000"/>
                </a:schemeClr>
              </a:solidFill>
            </a:endParaRPr>
          </a:p>
        </p:txBody>
      </p:sp>
      <p:pic>
        <p:nvPicPr>
          <p:cNvPr id="7" name="Immagine 6" descr="Fotolia_2204090_XS.jpg"/>
          <p:cNvPicPr>
            <a:picLocks noChangeAspect="1"/>
          </p:cNvPicPr>
          <p:nvPr/>
        </p:nvPicPr>
        <p:blipFill>
          <a:blip r:embed="rId4" cstate="print"/>
          <a:stretch>
            <a:fillRect/>
          </a:stretch>
        </p:blipFill>
        <p:spPr>
          <a:xfrm>
            <a:off x="2071670" y="357166"/>
            <a:ext cx="6143668" cy="6143668"/>
          </a:xfrm>
          <a:prstGeom prst="rect">
            <a:avLst/>
          </a:prstGeom>
        </p:spPr>
      </p:pic>
      <p:sp>
        <p:nvSpPr>
          <p:cNvPr id="8" name="CasellaDiTesto 7"/>
          <p:cNvSpPr txBox="1"/>
          <p:nvPr/>
        </p:nvSpPr>
        <p:spPr>
          <a:xfrm>
            <a:off x="3491880" y="2796024"/>
            <a:ext cx="4176464" cy="1785104"/>
          </a:xfrm>
          <a:prstGeom prst="rect">
            <a:avLst/>
          </a:prstGeom>
          <a:noFill/>
        </p:spPr>
        <p:txBody>
          <a:bodyPr wrap="square" rtlCol="0">
            <a:spAutoFit/>
          </a:bodyPr>
          <a:lstStyle/>
          <a:p>
            <a:r>
              <a:rPr lang="it-IT" sz="2200" b="1" i="1" dirty="0" smtClean="0"/>
              <a:t>LESIONI  CHE SI PRODUCONO PER </a:t>
            </a:r>
          </a:p>
          <a:p>
            <a:r>
              <a:rPr lang="it-IT" sz="2200" b="1" i="1" dirty="0" smtClean="0"/>
              <a:t>EFFETTO </a:t>
            </a:r>
            <a:r>
              <a:rPr lang="it-IT" sz="2200" b="1" i="1" dirty="0" err="1" smtClean="0"/>
              <a:t>DI</a:t>
            </a:r>
            <a:r>
              <a:rPr lang="it-IT" sz="2200" b="1" i="1" dirty="0" smtClean="0"/>
              <a:t> UN CORPO SMUSSO </a:t>
            </a:r>
          </a:p>
          <a:p>
            <a:r>
              <a:rPr lang="it-IT" sz="2200" b="1" i="1" dirty="0" smtClean="0"/>
              <a:t>CHE COLPISCE VIOLENTEMENTE        </a:t>
            </a:r>
          </a:p>
          <a:p>
            <a:r>
              <a:rPr lang="it-IT" sz="2200" b="1" i="1" dirty="0" smtClean="0"/>
              <a:t>   UN TESSUTO SENZA CAUSARE SOLUZIONI </a:t>
            </a:r>
            <a:r>
              <a:rPr lang="it-IT" sz="2200" b="1" i="1" dirty="0" err="1" smtClean="0"/>
              <a:t>DI</a:t>
            </a:r>
            <a:r>
              <a:rPr lang="it-IT" sz="2200" b="1" i="1" dirty="0" smtClean="0"/>
              <a:t>  CONTINUITÀ</a:t>
            </a:r>
            <a:endParaRPr lang="it-IT" sz="2200"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DEFINIZIONE</a:t>
            </a:r>
            <a:endParaRPr lang="it-IT" sz="5400" b="1" i="1" dirty="0">
              <a:solidFill>
                <a:schemeClr val="accent1">
                  <a:lumMod val="75000"/>
                </a:schemeClr>
              </a:solidFill>
            </a:endParaRPr>
          </a:p>
        </p:txBody>
      </p:sp>
      <p:pic>
        <p:nvPicPr>
          <p:cNvPr id="8" name="Immagine 7" descr="stampelle modificato.jpg"/>
          <p:cNvPicPr>
            <a:picLocks noChangeAspect="1"/>
          </p:cNvPicPr>
          <p:nvPr/>
        </p:nvPicPr>
        <p:blipFill>
          <a:blip r:embed="rId4" cstate="print"/>
          <a:stretch>
            <a:fillRect/>
          </a:stretch>
        </p:blipFill>
        <p:spPr>
          <a:xfrm>
            <a:off x="6413500" y="2132856"/>
            <a:ext cx="2730500" cy="4381500"/>
          </a:xfrm>
          <a:prstGeom prst="rect">
            <a:avLst/>
          </a:prstGeom>
        </p:spPr>
      </p:pic>
      <p:sp>
        <p:nvSpPr>
          <p:cNvPr id="10" name="Rettangolo 9"/>
          <p:cNvSpPr/>
          <p:nvPr/>
        </p:nvSpPr>
        <p:spPr>
          <a:xfrm>
            <a:off x="0" y="1988840"/>
            <a:ext cx="6858000" cy="2862322"/>
          </a:xfrm>
          <a:prstGeom prst="rect">
            <a:avLst/>
          </a:prstGeom>
        </p:spPr>
        <p:txBody>
          <a:bodyPr wrap="square">
            <a:spAutoFit/>
          </a:bodyPr>
          <a:lstStyle/>
          <a:p>
            <a:r>
              <a:rPr lang="it-IT" sz="3600" b="1" i="1" dirty="0" smtClean="0"/>
              <a:t>INTERRUZIONE DELLA CONTINUITÀ DELL’OSSO CAUSATA DA SOLLECITAZIONI MECCANICHE CHE NE SUPERANO IL LIMITE </a:t>
            </a:r>
            <a:r>
              <a:rPr lang="it-IT" sz="3600" b="1" i="1" dirty="0" err="1" smtClean="0"/>
              <a:t>DI</a:t>
            </a:r>
            <a:r>
              <a:rPr lang="it-IT" sz="3600" b="1" i="1" dirty="0" smtClean="0"/>
              <a:t> ELASTICITÀ E RESISTENZA.</a:t>
            </a:r>
            <a:endParaRPr lang="it-IT" sz="3600"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DEFINIZIONE </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755576" y="2060848"/>
            <a:ext cx="7467600" cy="3690241"/>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4000" b="1" dirty="0" smtClean="0"/>
              <a:t> ETÀ</a:t>
            </a:r>
          </a:p>
          <a:p>
            <a:pPr>
              <a:lnSpc>
                <a:spcPct val="150000"/>
              </a:lnSpc>
              <a:buClr>
                <a:srgbClr val="FF3399"/>
              </a:buClr>
              <a:buFont typeface="Wingdings" pitchFamily="2" charset="2"/>
              <a:buChar char="ü"/>
            </a:pPr>
            <a:r>
              <a:rPr lang="it-IT" sz="4000" b="1" dirty="0" smtClean="0"/>
              <a:t>TIPO </a:t>
            </a:r>
            <a:r>
              <a:rPr lang="it-IT" sz="4000" b="1" dirty="0" err="1" smtClean="0"/>
              <a:t>DI</a:t>
            </a:r>
            <a:r>
              <a:rPr lang="it-IT" sz="4000" b="1" dirty="0" smtClean="0"/>
              <a:t> SOLLECITAZIONE</a:t>
            </a:r>
          </a:p>
          <a:p>
            <a:pPr>
              <a:lnSpc>
                <a:spcPct val="150000"/>
              </a:lnSpc>
              <a:buClr>
                <a:srgbClr val="FF3399"/>
              </a:buClr>
              <a:buFont typeface="Wingdings" pitchFamily="2" charset="2"/>
              <a:buChar char="ü"/>
            </a:pPr>
            <a:r>
              <a:rPr lang="it-IT" sz="4000" b="1" dirty="0" smtClean="0"/>
              <a:t>SEDE</a:t>
            </a:r>
          </a:p>
          <a:p>
            <a:pPr>
              <a:lnSpc>
                <a:spcPct val="150000"/>
              </a:lnSpc>
              <a:buClr>
                <a:srgbClr val="FF3399"/>
              </a:buClr>
              <a:buFont typeface="Wingdings" pitchFamily="2" charset="2"/>
              <a:buChar char="ü"/>
            </a:pPr>
            <a:r>
              <a:rPr lang="it-IT" sz="4000" b="1" dirty="0" smtClean="0"/>
              <a:t>ALTERAZIONI SCHELETRICHE</a:t>
            </a:r>
            <a:endParaRPr lang="it-IT" sz="4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4400" b="1" i="1" dirty="0" smtClean="0">
                <a:solidFill>
                  <a:schemeClr val="accent1">
                    <a:lumMod val="75000"/>
                  </a:schemeClr>
                </a:solidFill>
              </a:rPr>
              <a:t>EPIDEMIOLOGIA/EZIOLOGIA</a:t>
            </a:r>
            <a:r>
              <a:rPr lang="it-IT" sz="5400" b="1" i="1" dirty="0" smtClean="0">
                <a:solidFill>
                  <a:schemeClr val="accent1">
                    <a:lumMod val="75000"/>
                  </a:schemeClr>
                </a:solidFill>
              </a:rPr>
              <a:t> </a:t>
            </a:r>
            <a:endParaRPr lang="it-IT" sz="5400" b="1" i="1" dirty="0">
              <a:solidFill>
                <a:schemeClr val="accent1">
                  <a:lumMod val="75000"/>
                </a:schemeClr>
              </a:solidFill>
            </a:endParaRPr>
          </a:p>
        </p:txBody>
      </p:sp>
      <p:pic>
        <p:nvPicPr>
          <p:cNvPr id="7" name="Immagine 6" descr="incidenza fratture.jpg"/>
          <p:cNvPicPr>
            <a:picLocks noChangeAspect="1"/>
          </p:cNvPicPr>
          <p:nvPr/>
        </p:nvPicPr>
        <p:blipFill>
          <a:blip r:embed="rId4" cstate="print"/>
          <a:stretch>
            <a:fillRect/>
          </a:stretch>
        </p:blipFill>
        <p:spPr>
          <a:xfrm>
            <a:off x="1647825" y="1714500"/>
            <a:ext cx="5848350" cy="3429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PATOGENESI </a:t>
            </a:r>
            <a:endParaRPr lang="it-IT" sz="5400" b="1" i="1" dirty="0">
              <a:solidFill>
                <a:schemeClr val="accent1">
                  <a:lumMod val="75000"/>
                </a:schemeClr>
              </a:solidFill>
            </a:endParaRPr>
          </a:p>
        </p:txBody>
      </p:sp>
      <p:sp>
        <p:nvSpPr>
          <p:cNvPr id="7" name="Text Box 10"/>
          <p:cNvSpPr txBox="1">
            <a:spLocks noChangeArrowheads="1"/>
          </p:cNvSpPr>
          <p:nvPr/>
        </p:nvSpPr>
        <p:spPr bwMode="auto">
          <a:xfrm>
            <a:off x="539552" y="2132856"/>
            <a:ext cx="3491880" cy="2912464"/>
          </a:xfrm>
          <a:prstGeom prst="rect">
            <a:avLst/>
          </a:prstGeom>
          <a:noFill/>
          <a:ln w="9525">
            <a:solidFill>
              <a:schemeClr val="accent1"/>
            </a:solidFill>
            <a:miter lim="800000"/>
            <a:headEnd/>
            <a:tailEnd/>
          </a:ln>
        </p:spPr>
        <p:txBody>
          <a:bodyPr wrap="square">
            <a:spAutoFit/>
          </a:bodyPr>
          <a:lstStyle/>
          <a:p>
            <a:pPr>
              <a:lnSpc>
                <a:spcPct val="230000"/>
              </a:lnSpc>
              <a:buClr>
                <a:srgbClr val="FF3399"/>
              </a:buClr>
              <a:buFont typeface="Wingdings" pitchFamily="2" charset="2"/>
              <a:buChar char="ü"/>
            </a:pPr>
            <a:r>
              <a:rPr lang="it-IT" sz="2800" dirty="0" smtClean="0"/>
              <a:t> </a:t>
            </a:r>
            <a:r>
              <a:rPr lang="it-IT" sz="2800" b="1" dirty="0" smtClean="0"/>
              <a:t>FLESSIONE</a:t>
            </a:r>
          </a:p>
          <a:p>
            <a:pPr>
              <a:lnSpc>
                <a:spcPct val="230000"/>
              </a:lnSpc>
              <a:buClr>
                <a:srgbClr val="FF3399"/>
              </a:buClr>
              <a:buFont typeface="Wingdings" pitchFamily="2" charset="2"/>
              <a:buChar char="ü"/>
            </a:pPr>
            <a:r>
              <a:rPr lang="it-IT" sz="2800" b="1" dirty="0" smtClean="0"/>
              <a:t>TORSIONE</a:t>
            </a:r>
          </a:p>
          <a:p>
            <a:pPr>
              <a:lnSpc>
                <a:spcPct val="230000"/>
              </a:lnSpc>
              <a:buClr>
                <a:srgbClr val="FF3399"/>
              </a:buClr>
              <a:buFont typeface="Wingdings" pitchFamily="2" charset="2"/>
              <a:buChar char="ü"/>
            </a:pPr>
            <a:r>
              <a:rPr lang="it-IT" sz="2800" b="1" dirty="0" smtClean="0"/>
              <a:t>ASSIALI</a:t>
            </a:r>
            <a:endParaRPr lang="it-IT" sz="2800" b="1" dirty="0"/>
          </a:p>
        </p:txBody>
      </p:sp>
      <p:sp>
        <p:nvSpPr>
          <p:cNvPr id="8" name="Text Box 10"/>
          <p:cNvSpPr txBox="1">
            <a:spLocks noChangeArrowheads="1"/>
          </p:cNvSpPr>
          <p:nvPr/>
        </p:nvSpPr>
        <p:spPr bwMode="auto">
          <a:xfrm>
            <a:off x="4716016" y="2204864"/>
            <a:ext cx="3924944" cy="2074414"/>
          </a:xfrm>
          <a:prstGeom prst="rect">
            <a:avLst/>
          </a:prstGeom>
          <a:noFill/>
          <a:ln w="9525">
            <a:solidFill>
              <a:schemeClr val="accent1"/>
            </a:solidFill>
            <a:miter lim="800000"/>
            <a:headEnd/>
            <a:tailEnd/>
          </a:ln>
        </p:spPr>
        <p:txBody>
          <a:bodyPr wrap="square">
            <a:spAutoFit/>
          </a:bodyPr>
          <a:lstStyle/>
          <a:p>
            <a:pPr>
              <a:lnSpc>
                <a:spcPct val="230000"/>
              </a:lnSpc>
              <a:buClr>
                <a:srgbClr val="FF3399"/>
              </a:buClr>
              <a:buFont typeface="Wingdings" pitchFamily="2" charset="2"/>
              <a:buChar char="ü"/>
            </a:pPr>
            <a:r>
              <a:rPr lang="it-IT" sz="2800" dirty="0" smtClean="0"/>
              <a:t> </a:t>
            </a:r>
            <a:r>
              <a:rPr lang="it-IT" sz="2800" b="1" dirty="0" smtClean="0"/>
              <a:t>TRAUMA DIRETTO</a:t>
            </a:r>
          </a:p>
          <a:p>
            <a:pPr>
              <a:lnSpc>
                <a:spcPct val="230000"/>
              </a:lnSpc>
              <a:buClr>
                <a:srgbClr val="FF3399"/>
              </a:buClr>
              <a:buFont typeface="Wingdings" pitchFamily="2" charset="2"/>
              <a:buChar char="ü"/>
            </a:pPr>
            <a:r>
              <a:rPr lang="it-IT" sz="2800" b="1" dirty="0" smtClean="0"/>
              <a:t>TRAUMA INDIRETTO</a:t>
            </a:r>
          </a:p>
        </p:txBody>
      </p:sp>
      <p:sp>
        <p:nvSpPr>
          <p:cNvPr id="10" name="CasellaDiTesto 9"/>
          <p:cNvSpPr txBox="1"/>
          <p:nvPr/>
        </p:nvSpPr>
        <p:spPr>
          <a:xfrm>
            <a:off x="4788024" y="4653136"/>
            <a:ext cx="3888432" cy="1661993"/>
          </a:xfrm>
          <a:prstGeom prst="rect">
            <a:avLst/>
          </a:prstGeom>
          <a:noFill/>
          <a:ln>
            <a:solidFill>
              <a:schemeClr val="accent1"/>
            </a:solidFill>
          </a:ln>
        </p:spPr>
        <p:txBody>
          <a:bodyPr wrap="square" rtlCol="0">
            <a:spAutoFit/>
          </a:bodyPr>
          <a:lstStyle/>
          <a:p>
            <a:pPr>
              <a:lnSpc>
                <a:spcPct val="150000"/>
              </a:lnSpc>
              <a:buFont typeface="Wingdings" pitchFamily="2" charset="2"/>
              <a:buChar char="ü"/>
            </a:pPr>
            <a:r>
              <a:rPr lang="it-IT" sz="2800" b="1" dirty="0" smtClean="0"/>
              <a:t>CHIUSA</a:t>
            </a:r>
          </a:p>
          <a:p>
            <a:pPr>
              <a:lnSpc>
                <a:spcPct val="150000"/>
              </a:lnSpc>
              <a:buFont typeface="Wingdings" pitchFamily="2" charset="2"/>
              <a:buChar char="ü"/>
            </a:pPr>
            <a:r>
              <a:rPr lang="it-IT" sz="2800" b="1" dirty="0" smtClean="0"/>
              <a:t>ESPOSTA</a:t>
            </a:r>
          </a:p>
          <a:p>
            <a:pPr>
              <a:buFont typeface="Arial" pitchFamily="34" charset="0"/>
              <a:buChar char="•"/>
            </a:pP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440160"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pic>
        <p:nvPicPr>
          <p:cNvPr id="12" name="Immagine 11" descr="32_A2.jpg"/>
          <p:cNvPicPr>
            <a:picLocks noChangeAspect="1"/>
          </p:cNvPicPr>
          <p:nvPr/>
        </p:nvPicPr>
        <p:blipFill>
          <a:blip r:embed="rId4" cstate="print"/>
          <a:stretch>
            <a:fillRect/>
          </a:stretch>
        </p:blipFill>
        <p:spPr>
          <a:xfrm>
            <a:off x="1835696" y="1700808"/>
            <a:ext cx="953578" cy="3384376"/>
          </a:xfrm>
          <a:prstGeom prst="rect">
            <a:avLst/>
          </a:prstGeom>
        </p:spPr>
      </p:pic>
      <p:sp>
        <p:nvSpPr>
          <p:cNvPr id="13" name="CasellaDiTesto 12"/>
          <p:cNvSpPr txBox="1"/>
          <p:nvPr/>
        </p:nvSpPr>
        <p:spPr>
          <a:xfrm>
            <a:off x="1547664" y="5517232"/>
            <a:ext cx="8100392" cy="523220"/>
          </a:xfrm>
          <a:prstGeom prst="rect">
            <a:avLst/>
          </a:prstGeom>
          <a:noFill/>
        </p:spPr>
        <p:txBody>
          <a:bodyPr wrap="square" rtlCol="0">
            <a:spAutoFit/>
          </a:bodyPr>
          <a:lstStyle/>
          <a:p>
            <a:r>
              <a:rPr lang="it-IT" sz="2800" dirty="0" smtClean="0"/>
              <a:t>UNICA                       BIFOCALE               MULTIPLA</a:t>
            </a:r>
            <a:endParaRPr lang="it-IT" sz="2800" dirty="0"/>
          </a:p>
        </p:txBody>
      </p:sp>
      <p:pic>
        <p:nvPicPr>
          <p:cNvPr id="14" name="Immagine 13" descr="12_C22.jpg"/>
          <p:cNvPicPr>
            <a:picLocks noChangeAspect="1"/>
          </p:cNvPicPr>
          <p:nvPr/>
        </p:nvPicPr>
        <p:blipFill>
          <a:blip r:embed="rId5" cstate="print"/>
          <a:stretch>
            <a:fillRect/>
          </a:stretch>
        </p:blipFill>
        <p:spPr>
          <a:xfrm>
            <a:off x="4635624" y="1885749"/>
            <a:ext cx="944488" cy="3055419"/>
          </a:xfrm>
          <a:prstGeom prst="rect">
            <a:avLst/>
          </a:prstGeom>
        </p:spPr>
      </p:pic>
      <p:pic>
        <p:nvPicPr>
          <p:cNvPr id="15" name="Immagine 14" descr="32_C1.jpg"/>
          <p:cNvPicPr>
            <a:picLocks noChangeAspect="1"/>
          </p:cNvPicPr>
          <p:nvPr/>
        </p:nvPicPr>
        <p:blipFill>
          <a:blip r:embed="rId6" cstate="print"/>
          <a:stretch>
            <a:fillRect/>
          </a:stretch>
        </p:blipFill>
        <p:spPr>
          <a:xfrm>
            <a:off x="6948264" y="1700808"/>
            <a:ext cx="1359700" cy="351571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sp>
        <p:nvSpPr>
          <p:cNvPr id="9" name="CasellaDiTesto 8"/>
          <p:cNvSpPr txBox="1"/>
          <p:nvPr/>
        </p:nvSpPr>
        <p:spPr>
          <a:xfrm>
            <a:off x="1440160"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3" name="CasellaDiTesto 12"/>
          <p:cNvSpPr txBox="1"/>
          <p:nvPr/>
        </p:nvSpPr>
        <p:spPr>
          <a:xfrm>
            <a:off x="611560" y="5517232"/>
            <a:ext cx="9036496" cy="523220"/>
          </a:xfrm>
          <a:prstGeom prst="rect">
            <a:avLst/>
          </a:prstGeom>
          <a:noFill/>
        </p:spPr>
        <p:txBody>
          <a:bodyPr wrap="square" rtlCol="0">
            <a:spAutoFit/>
          </a:bodyPr>
          <a:lstStyle/>
          <a:p>
            <a:r>
              <a:rPr lang="it-IT" sz="2800" dirty="0" smtClean="0"/>
              <a:t>DIAFISARIA                METAEPIFISARIA               EPIFISARIA</a:t>
            </a:r>
            <a:endParaRPr lang="it-IT" sz="2800" dirty="0"/>
          </a:p>
        </p:txBody>
      </p:sp>
      <p:pic>
        <p:nvPicPr>
          <p:cNvPr id="11" name="Immagine 10" descr="12_A22.jpg"/>
          <p:cNvPicPr>
            <a:picLocks noChangeAspect="1"/>
          </p:cNvPicPr>
          <p:nvPr/>
        </p:nvPicPr>
        <p:blipFill>
          <a:blip r:embed="rId3" cstate="print"/>
          <a:stretch>
            <a:fillRect/>
          </a:stretch>
        </p:blipFill>
        <p:spPr>
          <a:xfrm>
            <a:off x="755576" y="1700808"/>
            <a:ext cx="1333484" cy="3686691"/>
          </a:xfrm>
          <a:prstGeom prst="rect">
            <a:avLst/>
          </a:prstGeom>
        </p:spPr>
      </p:pic>
      <p:pic>
        <p:nvPicPr>
          <p:cNvPr id="14" name="Immagine 4" descr="images.jpg"/>
          <p:cNvPicPr>
            <a:picLocks noChangeAspect="1"/>
          </p:cNvPicPr>
          <p:nvPr/>
        </p:nvPicPr>
        <p:blipFill>
          <a:blip r:embed="rId4" cstate="print"/>
          <a:srcRect/>
          <a:stretch>
            <a:fillRect/>
          </a:stretch>
        </p:blipFill>
        <p:spPr bwMode="auto">
          <a:xfrm>
            <a:off x="0" y="404813"/>
            <a:ext cx="1476375" cy="1474787"/>
          </a:xfrm>
          <a:prstGeom prst="rect">
            <a:avLst/>
          </a:prstGeom>
          <a:noFill/>
          <a:ln w="9525">
            <a:noFill/>
            <a:miter lim="800000"/>
            <a:headEnd/>
            <a:tailEnd/>
          </a:ln>
        </p:spPr>
      </p:pic>
      <p:pic>
        <p:nvPicPr>
          <p:cNvPr id="15" name="Immagine 14" descr="11_A33.jpg"/>
          <p:cNvPicPr>
            <a:picLocks noChangeAspect="1"/>
          </p:cNvPicPr>
          <p:nvPr/>
        </p:nvPicPr>
        <p:blipFill>
          <a:blip r:embed="rId5" cstate="print"/>
          <a:stretch>
            <a:fillRect/>
          </a:stretch>
        </p:blipFill>
        <p:spPr>
          <a:xfrm>
            <a:off x="3563888" y="1988840"/>
            <a:ext cx="2105000" cy="3020675"/>
          </a:xfrm>
          <a:prstGeom prst="rect">
            <a:avLst/>
          </a:prstGeom>
        </p:spPr>
      </p:pic>
      <p:pic>
        <p:nvPicPr>
          <p:cNvPr id="16" name="Immagine 15" descr="31_C2b.jpg"/>
          <p:cNvPicPr>
            <a:picLocks noChangeAspect="1"/>
          </p:cNvPicPr>
          <p:nvPr/>
        </p:nvPicPr>
        <p:blipFill>
          <a:blip r:embed="rId6" cstate="print"/>
          <a:stretch>
            <a:fillRect/>
          </a:stretch>
        </p:blipFill>
        <p:spPr>
          <a:xfrm>
            <a:off x="6876256" y="1700808"/>
            <a:ext cx="1673222" cy="358327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1619672" y="5066020"/>
            <a:ext cx="6408712" cy="523220"/>
          </a:xfrm>
          <a:prstGeom prst="rect">
            <a:avLst/>
          </a:prstGeom>
          <a:noFill/>
        </p:spPr>
        <p:txBody>
          <a:bodyPr wrap="square" rtlCol="0">
            <a:spAutoFit/>
          </a:bodyPr>
          <a:lstStyle/>
          <a:p>
            <a:r>
              <a:rPr lang="it-IT" sz="2800" dirty="0" smtClean="0"/>
              <a:t>ARTICOLARE               EXTRARTICOLARE</a:t>
            </a:r>
            <a:endParaRPr lang="it-IT" sz="2800" dirty="0"/>
          </a:p>
        </p:txBody>
      </p:sp>
      <p:pic>
        <p:nvPicPr>
          <p:cNvPr id="11" name="Immagine 10" descr="33_B2.jpg"/>
          <p:cNvPicPr>
            <a:picLocks noChangeAspect="1"/>
          </p:cNvPicPr>
          <p:nvPr/>
        </p:nvPicPr>
        <p:blipFill>
          <a:blip r:embed="rId4" cstate="print"/>
          <a:stretch>
            <a:fillRect/>
          </a:stretch>
        </p:blipFill>
        <p:spPr>
          <a:xfrm>
            <a:off x="1835696" y="1556792"/>
            <a:ext cx="1574654" cy="3509561"/>
          </a:xfrm>
          <a:prstGeom prst="rect">
            <a:avLst/>
          </a:prstGeom>
        </p:spPr>
      </p:pic>
      <p:pic>
        <p:nvPicPr>
          <p:cNvPr id="14" name="Immagine 13" descr="33_A2.jpg"/>
          <p:cNvPicPr>
            <a:picLocks noChangeAspect="1"/>
          </p:cNvPicPr>
          <p:nvPr/>
        </p:nvPicPr>
        <p:blipFill>
          <a:blip r:embed="rId5" cstate="print"/>
          <a:stretch>
            <a:fillRect/>
          </a:stretch>
        </p:blipFill>
        <p:spPr>
          <a:xfrm>
            <a:off x="5220072" y="1420491"/>
            <a:ext cx="1584176" cy="359268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539552" y="2780928"/>
            <a:ext cx="3024336" cy="2246769"/>
          </a:xfrm>
          <a:prstGeom prst="rect">
            <a:avLst/>
          </a:prstGeom>
          <a:noFill/>
        </p:spPr>
        <p:txBody>
          <a:bodyPr wrap="square" rtlCol="0">
            <a:spAutoFit/>
          </a:bodyPr>
          <a:lstStyle/>
          <a:p>
            <a:pPr>
              <a:buFont typeface="Arial" pitchFamily="34" charset="0"/>
              <a:buChar char="•"/>
            </a:pPr>
            <a:r>
              <a:rPr lang="it-IT" sz="2800" b="1" dirty="0" smtClean="0"/>
              <a:t>INCOMPLETE</a:t>
            </a:r>
          </a:p>
          <a:p>
            <a:pPr>
              <a:buFont typeface="Arial" pitchFamily="34" charset="0"/>
              <a:buChar char="•"/>
            </a:pPr>
            <a:endParaRPr lang="it-IT" sz="2800" b="1" dirty="0" smtClean="0"/>
          </a:p>
          <a:p>
            <a:pPr>
              <a:buFont typeface="Arial" pitchFamily="34" charset="0"/>
              <a:buChar char="•"/>
            </a:pPr>
            <a:endParaRPr lang="it-IT" sz="2800" b="1" dirty="0" smtClean="0"/>
          </a:p>
          <a:p>
            <a:pPr>
              <a:buFont typeface="Arial" pitchFamily="34" charset="0"/>
              <a:buChar char="•"/>
            </a:pPr>
            <a:endParaRPr lang="it-IT" sz="2800" b="1" dirty="0" smtClean="0"/>
          </a:p>
          <a:p>
            <a:pPr>
              <a:buFont typeface="Arial" pitchFamily="34" charset="0"/>
              <a:buChar char="•"/>
            </a:pPr>
            <a:r>
              <a:rPr lang="it-IT" sz="2800" b="1" dirty="0" smtClean="0"/>
              <a:t>COMPLETE</a:t>
            </a:r>
            <a:endParaRPr lang="it-IT" sz="2800" b="1" dirty="0"/>
          </a:p>
        </p:txBody>
      </p:sp>
      <p:sp>
        <p:nvSpPr>
          <p:cNvPr id="11" name="CasellaDiTesto 10"/>
          <p:cNvSpPr txBox="1"/>
          <p:nvPr/>
        </p:nvSpPr>
        <p:spPr>
          <a:xfrm>
            <a:off x="5148064" y="4149080"/>
            <a:ext cx="1760162" cy="1754326"/>
          </a:xfrm>
          <a:prstGeom prst="rect">
            <a:avLst/>
          </a:prstGeom>
          <a:noFill/>
          <a:ln>
            <a:solidFill>
              <a:schemeClr val="accent1"/>
            </a:solidFill>
          </a:ln>
        </p:spPr>
        <p:txBody>
          <a:bodyPr wrap="none" rtlCol="0">
            <a:spAutoFit/>
          </a:bodyPr>
          <a:lstStyle/>
          <a:p>
            <a:pPr>
              <a:buFont typeface="Arial" pitchFamily="34" charset="0"/>
              <a:buChar char="•"/>
            </a:pPr>
            <a:r>
              <a:rPr lang="it-IT" dirty="0" smtClean="0"/>
              <a:t>TRASVERALI</a:t>
            </a:r>
          </a:p>
          <a:p>
            <a:pPr>
              <a:buFont typeface="Arial" pitchFamily="34" charset="0"/>
              <a:buChar char="•"/>
            </a:pPr>
            <a:r>
              <a:rPr lang="it-IT" dirty="0" smtClean="0"/>
              <a:t>OBLIQUE</a:t>
            </a:r>
          </a:p>
          <a:p>
            <a:pPr>
              <a:buFont typeface="Arial" pitchFamily="34" charset="0"/>
              <a:buChar char="•"/>
            </a:pPr>
            <a:r>
              <a:rPr lang="it-IT" dirty="0" smtClean="0"/>
              <a:t>SPIROIDI</a:t>
            </a:r>
          </a:p>
          <a:p>
            <a:pPr>
              <a:buFont typeface="Arial" pitchFamily="34" charset="0"/>
              <a:buChar char="•"/>
            </a:pPr>
            <a:r>
              <a:rPr lang="it-IT" dirty="0" smtClean="0"/>
              <a:t>LONGITUDINALI</a:t>
            </a:r>
          </a:p>
          <a:p>
            <a:pPr>
              <a:buFont typeface="Arial" pitchFamily="34" charset="0"/>
              <a:buChar char="•"/>
            </a:pPr>
            <a:r>
              <a:rPr lang="it-IT" dirty="0" smtClean="0"/>
              <a:t>COMMINUTE</a:t>
            </a:r>
          </a:p>
          <a:p>
            <a:pPr>
              <a:buFont typeface="Arial" pitchFamily="34" charset="0"/>
              <a:buChar char="•"/>
            </a:pPr>
            <a:r>
              <a:rPr lang="it-IT" dirty="0" smtClean="0"/>
              <a:t>COMPLESSE</a:t>
            </a:r>
            <a:endParaRPr lang="it-IT" dirty="0"/>
          </a:p>
        </p:txBody>
      </p:sp>
      <p:sp>
        <p:nvSpPr>
          <p:cNvPr id="12" name="CasellaDiTesto 11"/>
          <p:cNvSpPr txBox="1"/>
          <p:nvPr/>
        </p:nvSpPr>
        <p:spPr>
          <a:xfrm>
            <a:off x="5796136" y="2420888"/>
            <a:ext cx="1896673" cy="1200329"/>
          </a:xfrm>
          <a:prstGeom prst="rect">
            <a:avLst/>
          </a:prstGeom>
          <a:noFill/>
          <a:ln>
            <a:solidFill>
              <a:schemeClr val="accent1"/>
            </a:solidFill>
          </a:ln>
        </p:spPr>
        <p:txBody>
          <a:bodyPr wrap="none" rtlCol="0">
            <a:spAutoFit/>
          </a:bodyPr>
          <a:lstStyle/>
          <a:p>
            <a:pPr>
              <a:buFont typeface="Arial" pitchFamily="34" charset="0"/>
              <a:buChar char="•"/>
            </a:pPr>
            <a:r>
              <a:rPr lang="it-IT" dirty="0" smtClean="0"/>
              <a:t>A LEGNO VERDE</a:t>
            </a:r>
          </a:p>
          <a:p>
            <a:pPr>
              <a:buFont typeface="Arial" pitchFamily="34" charset="0"/>
              <a:buChar char="•"/>
            </a:pPr>
            <a:r>
              <a:rPr lang="it-IT" dirty="0" smtClean="0"/>
              <a:t>SOTTOPERIOSTEE</a:t>
            </a:r>
          </a:p>
          <a:p>
            <a:pPr>
              <a:buFont typeface="Arial" pitchFamily="34" charset="0"/>
              <a:buChar char="•"/>
            </a:pPr>
            <a:r>
              <a:rPr lang="it-IT" dirty="0" smtClean="0"/>
              <a:t>INFRAZIONI</a:t>
            </a:r>
          </a:p>
          <a:p>
            <a:pPr>
              <a:buFont typeface="Arial" pitchFamily="34" charset="0"/>
              <a:buChar char="•"/>
            </a:pPr>
            <a:r>
              <a:rPr lang="it-IT" dirty="0" smtClean="0"/>
              <a:t>AFFOSSAMENTI</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CasellaDiTesto 10"/>
          <p:cNvSpPr txBox="1"/>
          <p:nvPr/>
        </p:nvSpPr>
        <p:spPr>
          <a:xfrm>
            <a:off x="899592" y="1988840"/>
            <a:ext cx="2345899" cy="1969770"/>
          </a:xfrm>
          <a:prstGeom prst="rect">
            <a:avLst/>
          </a:prstGeom>
          <a:noFill/>
          <a:ln>
            <a:solidFill>
              <a:schemeClr val="accent1"/>
            </a:solidFill>
          </a:ln>
        </p:spPr>
        <p:txBody>
          <a:bodyPr wrap="none" rtlCol="0">
            <a:spAutoFit/>
          </a:bodyPr>
          <a:lstStyle/>
          <a:p>
            <a:pPr>
              <a:buFont typeface="Arial" pitchFamily="34" charset="0"/>
              <a:buChar char="•"/>
            </a:pPr>
            <a:r>
              <a:rPr lang="it-IT" sz="3200" dirty="0" smtClean="0"/>
              <a:t>TRASVERALI</a:t>
            </a:r>
          </a:p>
          <a:p>
            <a:pPr>
              <a:buFont typeface="Arial" pitchFamily="34" charset="0"/>
              <a:buChar char="•"/>
            </a:pPr>
            <a:r>
              <a:rPr lang="it-IT" dirty="0" smtClean="0"/>
              <a:t>OBLIQUE</a:t>
            </a:r>
          </a:p>
          <a:p>
            <a:pPr>
              <a:buFont typeface="Arial" pitchFamily="34" charset="0"/>
              <a:buChar char="•"/>
            </a:pPr>
            <a:r>
              <a:rPr lang="it-IT" dirty="0" smtClean="0"/>
              <a:t>SPIROIDI</a:t>
            </a:r>
          </a:p>
          <a:p>
            <a:pPr>
              <a:buFont typeface="Arial" pitchFamily="34" charset="0"/>
              <a:buChar char="•"/>
            </a:pPr>
            <a:r>
              <a:rPr lang="it-IT" dirty="0" smtClean="0"/>
              <a:t>LONGITUDINALI</a:t>
            </a:r>
          </a:p>
          <a:p>
            <a:pPr>
              <a:buFont typeface="Arial" pitchFamily="34" charset="0"/>
              <a:buChar char="•"/>
            </a:pPr>
            <a:r>
              <a:rPr lang="it-IT" dirty="0" smtClean="0"/>
              <a:t>COMMINUTE</a:t>
            </a:r>
          </a:p>
          <a:p>
            <a:pPr>
              <a:buFont typeface="Arial" pitchFamily="34" charset="0"/>
              <a:buChar char="•"/>
            </a:pPr>
            <a:r>
              <a:rPr lang="it-IT" dirty="0" smtClean="0"/>
              <a:t>COMPLESSE</a:t>
            </a:r>
            <a:endParaRPr lang="it-IT" dirty="0"/>
          </a:p>
        </p:txBody>
      </p:sp>
      <p:pic>
        <p:nvPicPr>
          <p:cNvPr id="13" name="Immagine 12" descr="12_A32.jpg"/>
          <p:cNvPicPr>
            <a:picLocks noChangeAspect="1"/>
          </p:cNvPicPr>
          <p:nvPr/>
        </p:nvPicPr>
        <p:blipFill>
          <a:blip r:embed="rId4" cstate="print"/>
          <a:stretch>
            <a:fillRect/>
          </a:stretch>
        </p:blipFill>
        <p:spPr>
          <a:xfrm>
            <a:off x="4427984" y="1700808"/>
            <a:ext cx="1615420" cy="461448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CasellaDiTesto 10"/>
          <p:cNvSpPr txBox="1"/>
          <p:nvPr/>
        </p:nvSpPr>
        <p:spPr>
          <a:xfrm>
            <a:off x="899592" y="1988840"/>
            <a:ext cx="1840568" cy="1969770"/>
          </a:xfrm>
          <a:prstGeom prst="rect">
            <a:avLst/>
          </a:prstGeom>
          <a:noFill/>
          <a:ln>
            <a:solidFill>
              <a:schemeClr val="accent1"/>
            </a:solidFill>
          </a:ln>
        </p:spPr>
        <p:txBody>
          <a:bodyPr wrap="none" rtlCol="0">
            <a:spAutoFit/>
          </a:bodyPr>
          <a:lstStyle/>
          <a:p>
            <a:pPr>
              <a:buFont typeface="Arial" pitchFamily="34" charset="0"/>
              <a:buChar char="•"/>
            </a:pPr>
            <a:r>
              <a:rPr lang="it-IT" dirty="0" smtClean="0"/>
              <a:t>TRASVERALI</a:t>
            </a:r>
          </a:p>
          <a:p>
            <a:pPr>
              <a:buFont typeface="Arial" pitchFamily="34" charset="0"/>
              <a:buChar char="•"/>
            </a:pPr>
            <a:r>
              <a:rPr lang="it-IT" sz="3200" dirty="0" smtClean="0"/>
              <a:t>OBLIQUE</a:t>
            </a:r>
          </a:p>
          <a:p>
            <a:pPr>
              <a:buFont typeface="Arial" pitchFamily="34" charset="0"/>
              <a:buChar char="•"/>
            </a:pPr>
            <a:r>
              <a:rPr lang="it-IT" dirty="0" smtClean="0"/>
              <a:t>SPIROIDI</a:t>
            </a:r>
          </a:p>
          <a:p>
            <a:pPr>
              <a:buFont typeface="Arial" pitchFamily="34" charset="0"/>
              <a:buChar char="•"/>
            </a:pPr>
            <a:r>
              <a:rPr lang="it-IT" dirty="0" smtClean="0"/>
              <a:t>LONGITUDINALI</a:t>
            </a:r>
          </a:p>
          <a:p>
            <a:pPr>
              <a:buFont typeface="Arial" pitchFamily="34" charset="0"/>
              <a:buChar char="•"/>
            </a:pPr>
            <a:r>
              <a:rPr lang="it-IT" dirty="0" smtClean="0"/>
              <a:t>COMMINUTE</a:t>
            </a:r>
          </a:p>
          <a:p>
            <a:pPr>
              <a:buFont typeface="Arial" pitchFamily="34" charset="0"/>
              <a:buChar char="•"/>
            </a:pPr>
            <a:r>
              <a:rPr lang="it-IT" dirty="0" smtClean="0"/>
              <a:t>COMPLESSE</a:t>
            </a:r>
            <a:endParaRPr lang="it-IT" dirty="0"/>
          </a:p>
        </p:txBody>
      </p:sp>
      <p:pic>
        <p:nvPicPr>
          <p:cNvPr id="7" name="Immagine 6" descr="12_A22.jpg"/>
          <p:cNvPicPr>
            <a:picLocks noChangeAspect="1"/>
          </p:cNvPicPr>
          <p:nvPr/>
        </p:nvPicPr>
        <p:blipFill>
          <a:blip r:embed="rId4" cstate="print"/>
          <a:stretch>
            <a:fillRect/>
          </a:stretch>
        </p:blipFill>
        <p:spPr>
          <a:xfrm>
            <a:off x="4355976" y="1844824"/>
            <a:ext cx="1477500" cy="40848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707886"/>
          </a:xfrm>
          <a:prstGeom prst="rect">
            <a:avLst/>
          </a:prstGeom>
          <a:noFill/>
        </p:spPr>
        <p:txBody>
          <a:bodyPr wrap="square" rtlCol="0">
            <a:spAutoFit/>
          </a:bodyPr>
          <a:lstStyle/>
          <a:p>
            <a:pPr algn="ctr"/>
            <a:r>
              <a:rPr lang="it-IT" sz="4000" b="1" i="1" dirty="0" smtClean="0">
                <a:solidFill>
                  <a:schemeClr val="accent1">
                    <a:lumMod val="75000"/>
                  </a:schemeClr>
                </a:solidFill>
              </a:rPr>
              <a:t>EPIDEMIOLOGIA/EZIOLOGIA</a:t>
            </a:r>
          </a:p>
        </p:txBody>
      </p:sp>
      <p:pic>
        <p:nvPicPr>
          <p:cNvPr id="11" name="Immagine 10" descr="sesso masch.jpg"/>
          <p:cNvPicPr>
            <a:picLocks noChangeAspect="1"/>
          </p:cNvPicPr>
          <p:nvPr/>
        </p:nvPicPr>
        <p:blipFill>
          <a:blip r:embed="rId4" cstate="print"/>
          <a:stretch>
            <a:fillRect/>
          </a:stretch>
        </p:blipFill>
        <p:spPr>
          <a:xfrm>
            <a:off x="755576" y="1988840"/>
            <a:ext cx="3162300" cy="3981450"/>
          </a:xfrm>
          <a:prstGeom prst="rect">
            <a:avLst/>
          </a:prstGeom>
        </p:spPr>
      </p:pic>
      <p:pic>
        <p:nvPicPr>
          <p:cNvPr id="14" name="Immagine 13" descr="sesso femminile1.jpg"/>
          <p:cNvPicPr>
            <a:picLocks noChangeAspect="1"/>
          </p:cNvPicPr>
          <p:nvPr/>
        </p:nvPicPr>
        <p:blipFill>
          <a:blip r:embed="rId5" cstate="print"/>
          <a:stretch>
            <a:fillRect/>
          </a:stretch>
        </p:blipFill>
        <p:spPr>
          <a:xfrm>
            <a:off x="5580112" y="1988840"/>
            <a:ext cx="3223496" cy="3888432"/>
          </a:xfrm>
          <a:prstGeom prst="rect">
            <a:avLst/>
          </a:prstGeom>
        </p:spPr>
      </p:pic>
      <p:sp>
        <p:nvSpPr>
          <p:cNvPr id="15" name="CasellaDiTesto 14"/>
          <p:cNvSpPr txBox="1"/>
          <p:nvPr/>
        </p:nvSpPr>
        <p:spPr>
          <a:xfrm>
            <a:off x="4499992" y="2780928"/>
            <a:ext cx="648072" cy="1569660"/>
          </a:xfrm>
          <a:prstGeom prst="rect">
            <a:avLst/>
          </a:prstGeom>
          <a:noFill/>
        </p:spPr>
        <p:txBody>
          <a:bodyPr wrap="square" rtlCol="0">
            <a:spAutoFit/>
          </a:bodyPr>
          <a:lstStyle/>
          <a:p>
            <a:r>
              <a:rPr lang="it-IT" sz="9600" b="1" dirty="0" smtClean="0"/>
              <a:t>&gt;</a:t>
            </a:r>
            <a:endParaRPr lang="it-IT" sz="9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CasellaDiTesto 10"/>
          <p:cNvSpPr txBox="1"/>
          <p:nvPr/>
        </p:nvSpPr>
        <p:spPr>
          <a:xfrm>
            <a:off x="899592" y="1988840"/>
            <a:ext cx="1786836" cy="1969770"/>
          </a:xfrm>
          <a:prstGeom prst="rect">
            <a:avLst/>
          </a:prstGeom>
          <a:noFill/>
          <a:ln>
            <a:solidFill>
              <a:schemeClr val="accent1"/>
            </a:solidFill>
          </a:ln>
        </p:spPr>
        <p:txBody>
          <a:bodyPr wrap="none" rtlCol="0">
            <a:spAutoFit/>
          </a:bodyPr>
          <a:lstStyle/>
          <a:p>
            <a:pPr>
              <a:buFont typeface="Arial" pitchFamily="34" charset="0"/>
              <a:buChar char="•"/>
            </a:pPr>
            <a:r>
              <a:rPr lang="it-IT" dirty="0" smtClean="0"/>
              <a:t>TRASVERALI</a:t>
            </a:r>
          </a:p>
          <a:p>
            <a:pPr>
              <a:buFont typeface="Arial" pitchFamily="34" charset="0"/>
              <a:buChar char="•"/>
            </a:pPr>
            <a:r>
              <a:rPr lang="it-IT" dirty="0" smtClean="0"/>
              <a:t>OBLIQUE</a:t>
            </a:r>
          </a:p>
          <a:p>
            <a:pPr>
              <a:buFont typeface="Arial" pitchFamily="34" charset="0"/>
              <a:buChar char="•"/>
            </a:pPr>
            <a:r>
              <a:rPr lang="it-IT" sz="3200" dirty="0" smtClean="0"/>
              <a:t>SPIROIDI</a:t>
            </a:r>
          </a:p>
          <a:p>
            <a:pPr>
              <a:buFont typeface="Arial" pitchFamily="34" charset="0"/>
              <a:buChar char="•"/>
            </a:pPr>
            <a:r>
              <a:rPr lang="it-IT" dirty="0" smtClean="0"/>
              <a:t>LONGITUDINALI</a:t>
            </a:r>
          </a:p>
          <a:p>
            <a:pPr>
              <a:buFont typeface="Arial" pitchFamily="34" charset="0"/>
              <a:buChar char="•"/>
            </a:pPr>
            <a:r>
              <a:rPr lang="it-IT" dirty="0" smtClean="0"/>
              <a:t>COMMINUTE</a:t>
            </a:r>
          </a:p>
          <a:p>
            <a:pPr>
              <a:buFont typeface="Arial" pitchFamily="34" charset="0"/>
              <a:buChar char="•"/>
            </a:pPr>
            <a:r>
              <a:rPr lang="it-IT" dirty="0" smtClean="0"/>
              <a:t>COMPLESSE</a:t>
            </a:r>
            <a:endParaRPr lang="it-IT" dirty="0"/>
          </a:p>
        </p:txBody>
      </p:sp>
      <p:pic>
        <p:nvPicPr>
          <p:cNvPr id="10" name="Immagine 9" descr="22_B22.jpg"/>
          <p:cNvPicPr>
            <a:picLocks noChangeAspect="1"/>
          </p:cNvPicPr>
          <p:nvPr/>
        </p:nvPicPr>
        <p:blipFill>
          <a:blip r:embed="rId4" cstate="print"/>
          <a:stretch>
            <a:fillRect/>
          </a:stretch>
        </p:blipFill>
        <p:spPr>
          <a:xfrm>
            <a:off x="4412743" y="1479635"/>
            <a:ext cx="1620596" cy="461366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CasellaDiTesto 10"/>
          <p:cNvSpPr txBox="1"/>
          <p:nvPr/>
        </p:nvSpPr>
        <p:spPr>
          <a:xfrm>
            <a:off x="899592" y="1988840"/>
            <a:ext cx="2993705" cy="1969770"/>
          </a:xfrm>
          <a:prstGeom prst="rect">
            <a:avLst/>
          </a:prstGeom>
          <a:noFill/>
          <a:ln>
            <a:solidFill>
              <a:schemeClr val="accent1"/>
            </a:solidFill>
          </a:ln>
        </p:spPr>
        <p:txBody>
          <a:bodyPr wrap="none" rtlCol="0">
            <a:spAutoFit/>
          </a:bodyPr>
          <a:lstStyle/>
          <a:p>
            <a:pPr>
              <a:buFont typeface="Arial" pitchFamily="34" charset="0"/>
              <a:buChar char="•"/>
            </a:pPr>
            <a:r>
              <a:rPr lang="it-IT" dirty="0" smtClean="0"/>
              <a:t>TRASVERALI</a:t>
            </a:r>
          </a:p>
          <a:p>
            <a:pPr>
              <a:buFont typeface="Arial" pitchFamily="34" charset="0"/>
              <a:buChar char="•"/>
            </a:pPr>
            <a:r>
              <a:rPr lang="it-IT" dirty="0" smtClean="0"/>
              <a:t>OBLIQUE</a:t>
            </a:r>
          </a:p>
          <a:p>
            <a:pPr>
              <a:buFont typeface="Arial" pitchFamily="34" charset="0"/>
              <a:buChar char="•"/>
            </a:pPr>
            <a:r>
              <a:rPr lang="it-IT" dirty="0" smtClean="0"/>
              <a:t>SPIROIDI</a:t>
            </a:r>
          </a:p>
          <a:p>
            <a:pPr>
              <a:buFont typeface="Arial" pitchFamily="34" charset="0"/>
              <a:buChar char="•"/>
            </a:pPr>
            <a:r>
              <a:rPr lang="it-IT" sz="3200" dirty="0" smtClean="0"/>
              <a:t>LONGITUDINALI</a:t>
            </a:r>
          </a:p>
          <a:p>
            <a:pPr>
              <a:buFont typeface="Arial" pitchFamily="34" charset="0"/>
              <a:buChar char="•"/>
            </a:pPr>
            <a:r>
              <a:rPr lang="it-IT" dirty="0" smtClean="0"/>
              <a:t>COMMINUTE</a:t>
            </a:r>
          </a:p>
          <a:p>
            <a:pPr>
              <a:buFont typeface="Arial" pitchFamily="34" charset="0"/>
              <a:buChar char="•"/>
            </a:pPr>
            <a:r>
              <a:rPr lang="it-IT" dirty="0" smtClean="0"/>
              <a:t>COMPLESSE</a:t>
            </a:r>
            <a:endParaRPr lang="it-IT" dirty="0"/>
          </a:p>
        </p:txBody>
      </p:sp>
      <p:pic>
        <p:nvPicPr>
          <p:cNvPr id="8" name="Immagine 7" descr="43_B1.jpg"/>
          <p:cNvPicPr>
            <a:picLocks noChangeAspect="1"/>
          </p:cNvPicPr>
          <p:nvPr/>
        </p:nvPicPr>
        <p:blipFill>
          <a:blip r:embed="rId4" cstate="print"/>
          <a:stretch>
            <a:fillRect/>
          </a:stretch>
        </p:blipFill>
        <p:spPr>
          <a:xfrm>
            <a:off x="5076056" y="2060848"/>
            <a:ext cx="1961364" cy="389068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1" name="CasellaDiTesto 10"/>
          <p:cNvSpPr txBox="1"/>
          <p:nvPr/>
        </p:nvSpPr>
        <p:spPr>
          <a:xfrm>
            <a:off x="899592" y="1988840"/>
            <a:ext cx="2551917" cy="2185214"/>
          </a:xfrm>
          <a:prstGeom prst="rect">
            <a:avLst/>
          </a:prstGeom>
          <a:noFill/>
          <a:ln>
            <a:solidFill>
              <a:schemeClr val="accent1"/>
            </a:solidFill>
          </a:ln>
        </p:spPr>
        <p:txBody>
          <a:bodyPr wrap="none" rtlCol="0">
            <a:spAutoFit/>
          </a:bodyPr>
          <a:lstStyle/>
          <a:p>
            <a:pPr>
              <a:buFont typeface="Arial" pitchFamily="34" charset="0"/>
              <a:buChar char="•"/>
            </a:pPr>
            <a:r>
              <a:rPr lang="it-IT" dirty="0" smtClean="0"/>
              <a:t>TRASVERALI</a:t>
            </a:r>
          </a:p>
          <a:p>
            <a:pPr>
              <a:buFont typeface="Arial" pitchFamily="34" charset="0"/>
              <a:buChar char="•"/>
            </a:pPr>
            <a:r>
              <a:rPr lang="it-IT" dirty="0" smtClean="0"/>
              <a:t>OBLIQUE</a:t>
            </a:r>
          </a:p>
          <a:p>
            <a:pPr>
              <a:buFont typeface="Arial" pitchFamily="34" charset="0"/>
              <a:buChar char="•"/>
            </a:pPr>
            <a:r>
              <a:rPr lang="it-IT" dirty="0" smtClean="0"/>
              <a:t>SPIROIDI</a:t>
            </a:r>
          </a:p>
          <a:p>
            <a:pPr>
              <a:buFont typeface="Arial" pitchFamily="34" charset="0"/>
              <a:buChar char="•"/>
            </a:pPr>
            <a:r>
              <a:rPr lang="it-IT" dirty="0" smtClean="0"/>
              <a:t>LONGITUDINALI</a:t>
            </a:r>
          </a:p>
          <a:p>
            <a:pPr>
              <a:buFont typeface="Arial" pitchFamily="34" charset="0"/>
              <a:buChar char="•"/>
            </a:pPr>
            <a:r>
              <a:rPr lang="it-IT" sz="3200" dirty="0" smtClean="0"/>
              <a:t>COMMINUTE</a:t>
            </a:r>
          </a:p>
          <a:p>
            <a:pPr>
              <a:buFont typeface="Arial" pitchFamily="34" charset="0"/>
              <a:buChar char="•"/>
            </a:pPr>
            <a:r>
              <a:rPr lang="it-IT" sz="3200" dirty="0" smtClean="0"/>
              <a:t>COMPLESSE</a:t>
            </a:r>
            <a:endParaRPr lang="it-IT" sz="3200" dirty="0"/>
          </a:p>
        </p:txBody>
      </p:sp>
      <p:pic>
        <p:nvPicPr>
          <p:cNvPr id="7" name="Immagine 6" descr="13_C32.jpg"/>
          <p:cNvPicPr>
            <a:picLocks noChangeAspect="1"/>
          </p:cNvPicPr>
          <p:nvPr/>
        </p:nvPicPr>
        <p:blipFill>
          <a:blip r:embed="rId4" cstate="print"/>
          <a:stretch>
            <a:fillRect/>
          </a:stretch>
        </p:blipFill>
        <p:spPr>
          <a:xfrm>
            <a:off x="5004048" y="1844824"/>
            <a:ext cx="1974318" cy="424814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0" y="2492896"/>
            <a:ext cx="3024336" cy="3108543"/>
          </a:xfrm>
          <a:prstGeom prst="rect">
            <a:avLst/>
          </a:prstGeom>
          <a:noFill/>
        </p:spPr>
        <p:txBody>
          <a:bodyPr wrap="square" rtlCol="0">
            <a:spAutoFit/>
          </a:bodyPr>
          <a:lstStyle/>
          <a:p>
            <a:pPr>
              <a:buFont typeface="Arial" pitchFamily="34" charset="0"/>
              <a:buChar char="•"/>
            </a:pPr>
            <a:r>
              <a:rPr lang="it-IT" sz="2800" b="1" dirty="0" smtClean="0"/>
              <a:t>INGRANATE</a:t>
            </a:r>
          </a:p>
          <a:p>
            <a:endParaRPr lang="it-IT" sz="2800" b="1" dirty="0" smtClean="0"/>
          </a:p>
          <a:p>
            <a:endParaRPr lang="it-IT" sz="2800" b="1" dirty="0" smtClean="0"/>
          </a:p>
          <a:p>
            <a:pPr>
              <a:buFont typeface="Arial" pitchFamily="34" charset="0"/>
              <a:buChar char="•"/>
            </a:pPr>
            <a:endParaRPr lang="it-IT" sz="2800" b="1" dirty="0" smtClean="0"/>
          </a:p>
          <a:p>
            <a:pPr>
              <a:buFont typeface="Arial" pitchFamily="34" charset="0"/>
              <a:buChar char="•"/>
            </a:pPr>
            <a:r>
              <a:rPr lang="it-IT" sz="2800" b="1" dirty="0" smtClean="0"/>
              <a:t>SCOMPOSTE</a:t>
            </a:r>
          </a:p>
          <a:p>
            <a:pPr>
              <a:buFont typeface="Arial" pitchFamily="34" charset="0"/>
              <a:buChar char="•"/>
            </a:pPr>
            <a:endParaRPr lang="it-IT" sz="2800" b="1" dirty="0" smtClean="0"/>
          </a:p>
          <a:p>
            <a:pPr>
              <a:buFont typeface="Arial" pitchFamily="34" charset="0"/>
              <a:buChar char="•"/>
            </a:pPr>
            <a:endParaRPr lang="it-IT" sz="2800" b="1" dirty="0" smtClean="0"/>
          </a:p>
        </p:txBody>
      </p:sp>
      <p:sp>
        <p:nvSpPr>
          <p:cNvPr id="13" name="CasellaDiTesto 12"/>
          <p:cNvSpPr txBox="1"/>
          <p:nvPr/>
        </p:nvSpPr>
        <p:spPr>
          <a:xfrm>
            <a:off x="1979712" y="6211669"/>
            <a:ext cx="7164288" cy="369332"/>
          </a:xfrm>
          <a:prstGeom prst="rect">
            <a:avLst/>
          </a:prstGeom>
          <a:noFill/>
          <a:ln>
            <a:solidFill>
              <a:schemeClr val="accent1"/>
            </a:solidFill>
          </a:ln>
        </p:spPr>
        <p:txBody>
          <a:bodyPr wrap="square" rtlCol="0">
            <a:spAutoFit/>
          </a:bodyPr>
          <a:lstStyle/>
          <a:p>
            <a:r>
              <a:rPr lang="it-IT" dirty="0" smtClean="0"/>
              <a:t>         1)AD LATUS     2)AD AXIM    3)AD PERIPHERIAM  4)AD LONGITUDINEM</a:t>
            </a:r>
            <a:endParaRPr lang="it-IT" dirty="0"/>
          </a:p>
        </p:txBody>
      </p:sp>
      <p:pic>
        <p:nvPicPr>
          <p:cNvPr id="8" name="Immagine 7" descr="scomposizione fratture.jpg"/>
          <p:cNvPicPr>
            <a:picLocks noChangeAspect="1"/>
          </p:cNvPicPr>
          <p:nvPr/>
        </p:nvPicPr>
        <p:blipFill>
          <a:blip r:embed="rId4" cstate="print"/>
          <a:stretch>
            <a:fillRect/>
          </a:stretch>
        </p:blipFill>
        <p:spPr>
          <a:xfrm>
            <a:off x="2987824" y="1268760"/>
            <a:ext cx="6156176" cy="4657848"/>
          </a:xfrm>
          <a:prstGeom prst="rect">
            <a:avLst/>
          </a:prstGeom>
        </p:spPr>
      </p:pic>
      <p:sp>
        <p:nvSpPr>
          <p:cNvPr id="11" name="AutoShape 20"/>
          <p:cNvSpPr>
            <a:spLocks noChangeArrowheads="1"/>
          </p:cNvSpPr>
          <p:nvPr/>
        </p:nvSpPr>
        <p:spPr bwMode="auto">
          <a:xfrm>
            <a:off x="2123728" y="4293096"/>
            <a:ext cx="762000" cy="3048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DIAGNOSI </a:t>
            </a:r>
            <a:endParaRPr lang="it-IT" sz="5400" b="1" i="1" dirty="0">
              <a:solidFill>
                <a:schemeClr val="accent1">
                  <a:lumMod val="75000"/>
                </a:schemeClr>
              </a:solidFill>
            </a:endParaRPr>
          </a:p>
        </p:txBody>
      </p:sp>
      <p:sp>
        <p:nvSpPr>
          <p:cNvPr id="6" name="Text Box 5"/>
          <p:cNvSpPr txBox="1">
            <a:spLocks noChangeArrowheads="1"/>
          </p:cNvSpPr>
          <p:nvPr/>
        </p:nvSpPr>
        <p:spPr bwMode="auto">
          <a:xfrm>
            <a:off x="755576" y="1772816"/>
            <a:ext cx="7467600" cy="4616648"/>
          </a:xfrm>
          <a:prstGeom prst="rect">
            <a:avLst/>
          </a:prstGeom>
          <a:noFill/>
          <a:ln w="9525">
            <a:noFill/>
            <a:miter lim="800000"/>
            <a:headEnd/>
            <a:tailEnd/>
          </a:ln>
        </p:spPr>
        <p:txBody>
          <a:bodyPr>
            <a:spAutoFit/>
          </a:bodyPr>
          <a:lstStyle/>
          <a:p>
            <a:pPr>
              <a:lnSpc>
                <a:spcPct val="150000"/>
              </a:lnSpc>
              <a:buClr>
                <a:srgbClr val="FF3399"/>
              </a:buClr>
              <a:buFont typeface="Wingdings" pitchFamily="2" charset="2"/>
              <a:buChar char="ü"/>
            </a:pPr>
            <a:r>
              <a:rPr lang="it-IT" sz="2800" b="1" dirty="0" smtClean="0"/>
              <a:t>ANAMNESI</a:t>
            </a:r>
          </a:p>
          <a:p>
            <a:pPr>
              <a:lnSpc>
                <a:spcPct val="150000"/>
              </a:lnSpc>
              <a:buClr>
                <a:srgbClr val="FF3399"/>
              </a:buClr>
              <a:buFont typeface="Wingdings" pitchFamily="2" charset="2"/>
              <a:buChar char="ü"/>
            </a:pPr>
            <a:r>
              <a:rPr lang="it-IT" sz="2800" b="1" dirty="0" smtClean="0"/>
              <a:t>E.O.(</a:t>
            </a:r>
            <a:r>
              <a:rPr lang="it-IT" sz="2800" b="1" u="sng" dirty="0" smtClean="0"/>
              <a:t>motilità preternaturale e crepitio</a:t>
            </a:r>
            <a:r>
              <a:rPr lang="it-IT" sz="2800" b="1" dirty="0" smtClean="0"/>
              <a:t>)</a:t>
            </a:r>
          </a:p>
          <a:p>
            <a:pPr>
              <a:lnSpc>
                <a:spcPct val="150000"/>
              </a:lnSpc>
              <a:buClr>
                <a:srgbClr val="FF3399"/>
              </a:buClr>
              <a:buFont typeface="Wingdings" pitchFamily="2" charset="2"/>
              <a:buChar char="ü"/>
            </a:pPr>
            <a:r>
              <a:rPr lang="it-IT" sz="2800" b="1" dirty="0" smtClean="0"/>
              <a:t>DOLORE</a:t>
            </a:r>
          </a:p>
          <a:p>
            <a:pPr>
              <a:lnSpc>
                <a:spcPct val="150000"/>
              </a:lnSpc>
              <a:buClr>
                <a:srgbClr val="FF3399"/>
              </a:buClr>
              <a:buFont typeface="Wingdings" pitchFamily="2" charset="2"/>
              <a:buChar char="ü"/>
            </a:pPr>
            <a:r>
              <a:rPr lang="it-IT" sz="2800" b="1" dirty="0" smtClean="0"/>
              <a:t>IMPOTENZA FUNZIONALE</a:t>
            </a:r>
          </a:p>
          <a:p>
            <a:pPr>
              <a:lnSpc>
                <a:spcPct val="150000"/>
              </a:lnSpc>
              <a:buClr>
                <a:srgbClr val="FF3399"/>
              </a:buClr>
              <a:buFont typeface="Wingdings" pitchFamily="2" charset="2"/>
              <a:buChar char="ü"/>
            </a:pPr>
            <a:r>
              <a:rPr lang="it-IT" sz="2800" b="1" dirty="0" smtClean="0"/>
              <a:t>RX</a:t>
            </a:r>
          </a:p>
          <a:p>
            <a:pPr>
              <a:lnSpc>
                <a:spcPct val="150000"/>
              </a:lnSpc>
              <a:buClr>
                <a:srgbClr val="FF3399"/>
              </a:buClr>
              <a:buFont typeface="Wingdings" pitchFamily="2" charset="2"/>
              <a:buChar char="ü"/>
            </a:pPr>
            <a:r>
              <a:rPr lang="it-IT" sz="2800" b="1" dirty="0" err="1" smtClean="0"/>
              <a:t>*TAC</a:t>
            </a:r>
            <a:endParaRPr lang="it-IT" sz="2800" b="1" dirty="0" smtClean="0"/>
          </a:p>
          <a:p>
            <a:pPr>
              <a:lnSpc>
                <a:spcPct val="150000"/>
              </a:lnSpc>
              <a:buClr>
                <a:srgbClr val="FF3399"/>
              </a:buClr>
              <a:buFont typeface="Wingdings" pitchFamily="2" charset="2"/>
              <a:buChar char="ü"/>
            </a:pPr>
            <a:r>
              <a:rPr lang="it-IT" sz="2800" b="1" dirty="0" err="1" smtClean="0"/>
              <a:t>*SCINTIGRAFIA</a:t>
            </a:r>
            <a:r>
              <a:rPr lang="it-IT" sz="2800" b="1" dirty="0" smtClean="0"/>
              <a:t>(fratture patologiche)</a:t>
            </a:r>
            <a:endParaRPr lang="it-IT" sz="2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830997"/>
          </a:xfrm>
          <a:prstGeom prst="rect">
            <a:avLst/>
          </a:prstGeom>
          <a:noFill/>
        </p:spPr>
        <p:txBody>
          <a:bodyPr wrap="square" rtlCol="0">
            <a:spAutoFit/>
          </a:bodyPr>
          <a:lstStyle/>
          <a:p>
            <a:pPr algn="ctr"/>
            <a:r>
              <a:rPr lang="it-IT" sz="4800" b="1" i="1" dirty="0" smtClean="0">
                <a:solidFill>
                  <a:schemeClr val="accent1">
                    <a:lumMod val="75000"/>
                  </a:schemeClr>
                </a:solidFill>
              </a:rPr>
              <a:t>COMPLICANZE GENERALI </a:t>
            </a:r>
            <a:endParaRPr lang="it-IT" sz="4800" b="1" i="1" dirty="0">
              <a:solidFill>
                <a:schemeClr val="accent1">
                  <a:lumMod val="75000"/>
                </a:schemeClr>
              </a:solidFill>
            </a:endParaRPr>
          </a:p>
        </p:txBody>
      </p:sp>
      <p:sp>
        <p:nvSpPr>
          <p:cNvPr id="7" name="Rectangle 5"/>
          <p:cNvSpPr>
            <a:spLocks noChangeArrowheads="1"/>
          </p:cNvSpPr>
          <p:nvPr/>
        </p:nvSpPr>
        <p:spPr bwMode="auto">
          <a:xfrm>
            <a:off x="1187624" y="1700808"/>
            <a:ext cx="2362200" cy="762000"/>
          </a:xfrm>
          <a:prstGeom prst="rect">
            <a:avLst/>
          </a:prstGeom>
          <a:noFill/>
          <a:ln w="28575">
            <a:solidFill>
              <a:schemeClr val="accent1"/>
            </a:solidFill>
            <a:miter lim="800000"/>
            <a:headEnd/>
            <a:tailEnd/>
          </a:ln>
        </p:spPr>
        <p:txBody>
          <a:bodyPr wrap="none" anchor="ctr"/>
          <a:lstStyle/>
          <a:p>
            <a:pPr algn="ctr"/>
            <a:r>
              <a:rPr lang="it-IT" sz="2400" b="0" dirty="0"/>
              <a:t>IMMEDIATE</a:t>
            </a:r>
          </a:p>
        </p:txBody>
      </p:sp>
      <p:sp>
        <p:nvSpPr>
          <p:cNvPr id="8" name="Rectangle 6"/>
          <p:cNvSpPr>
            <a:spLocks noChangeArrowheads="1"/>
          </p:cNvSpPr>
          <p:nvPr/>
        </p:nvSpPr>
        <p:spPr bwMode="auto">
          <a:xfrm>
            <a:off x="1143000" y="3200400"/>
            <a:ext cx="2362200" cy="685800"/>
          </a:xfrm>
          <a:prstGeom prst="rect">
            <a:avLst/>
          </a:prstGeom>
          <a:noFill/>
          <a:ln w="28575">
            <a:solidFill>
              <a:schemeClr val="accent1"/>
            </a:solidFill>
            <a:miter lim="800000"/>
            <a:headEnd/>
            <a:tailEnd/>
          </a:ln>
        </p:spPr>
        <p:txBody>
          <a:bodyPr wrap="none" anchor="ctr"/>
          <a:lstStyle/>
          <a:p>
            <a:pPr algn="ctr"/>
            <a:r>
              <a:rPr lang="it-IT" sz="2400" b="0" dirty="0"/>
              <a:t>PRECOCI</a:t>
            </a:r>
          </a:p>
        </p:txBody>
      </p:sp>
      <p:sp>
        <p:nvSpPr>
          <p:cNvPr id="10" name="Rectangle 7"/>
          <p:cNvSpPr>
            <a:spLocks noChangeArrowheads="1"/>
          </p:cNvSpPr>
          <p:nvPr/>
        </p:nvSpPr>
        <p:spPr bwMode="auto">
          <a:xfrm>
            <a:off x="1143000" y="4876800"/>
            <a:ext cx="2438400" cy="685800"/>
          </a:xfrm>
          <a:prstGeom prst="rect">
            <a:avLst/>
          </a:prstGeom>
          <a:noFill/>
          <a:ln w="28575">
            <a:solidFill>
              <a:schemeClr val="accent1"/>
            </a:solidFill>
            <a:miter lim="800000"/>
            <a:headEnd/>
            <a:tailEnd/>
          </a:ln>
        </p:spPr>
        <p:txBody>
          <a:bodyPr wrap="none" anchor="ctr"/>
          <a:lstStyle/>
          <a:p>
            <a:pPr algn="ctr"/>
            <a:r>
              <a:rPr lang="it-IT" sz="2400" b="0" dirty="0"/>
              <a:t>TARDIVE</a:t>
            </a:r>
          </a:p>
        </p:txBody>
      </p:sp>
      <p:sp>
        <p:nvSpPr>
          <p:cNvPr id="11" name="AutoShape 8"/>
          <p:cNvSpPr>
            <a:spLocks noChangeArrowheads="1"/>
          </p:cNvSpPr>
          <p:nvPr/>
        </p:nvSpPr>
        <p:spPr bwMode="auto">
          <a:xfrm>
            <a:off x="3886200" y="1752600"/>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2" name="AutoShape 8"/>
          <p:cNvSpPr>
            <a:spLocks noChangeArrowheads="1"/>
          </p:cNvSpPr>
          <p:nvPr/>
        </p:nvSpPr>
        <p:spPr bwMode="auto">
          <a:xfrm>
            <a:off x="3928864" y="3331840"/>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3" name="AutoShape 8"/>
          <p:cNvSpPr>
            <a:spLocks noChangeArrowheads="1"/>
          </p:cNvSpPr>
          <p:nvPr/>
        </p:nvSpPr>
        <p:spPr bwMode="auto">
          <a:xfrm>
            <a:off x="4067944" y="5085184"/>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4" name="Rectangle 11"/>
          <p:cNvSpPr>
            <a:spLocks noChangeArrowheads="1"/>
          </p:cNvSpPr>
          <p:nvPr/>
        </p:nvSpPr>
        <p:spPr bwMode="auto">
          <a:xfrm>
            <a:off x="5410200" y="1600200"/>
            <a:ext cx="2362200" cy="457200"/>
          </a:xfrm>
          <a:prstGeom prst="rect">
            <a:avLst/>
          </a:prstGeom>
          <a:noFill/>
          <a:ln w="28575">
            <a:solidFill>
              <a:schemeClr val="accent1"/>
            </a:solidFill>
            <a:miter lim="800000"/>
            <a:headEnd/>
            <a:tailEnd/>
          </a:ln>
        </p:spPr>
        <p:txBody>
          <a:bodyPr wrap="none" anchor="ctr"/>
          <a:lstStyle/>
          <a:p>
            <a:r>
              <a:rPr lang="it-IT" b="0" dirty="0" smtClean="0"/>
              <a:t>SHOCK TRAUMATICO</a:t>
            </a:r>
            <a:endParaRPr lang="it-IT" b="0" dirty="0"/>
          </a:p>
        </p:txBody>
      </p:sp>
      <p:sp>
        <p:nvSpPr>
          <p:cNvPr id="15" name="Rectangle 12"/>
          <p:cNvSpPr>
            <a:spLocks noChangeArrowheads="1"/>
          </p:cNvSpPr>
          <p:nvPr/>
        </p:nvSpPr>
        <p:spPr bwMode="auto">
          <a:xfrm>
            <a:off x="5410200" y="3124200"/>
            <a:ext cx="2667000" cy="838200"/>
          </a:xfrm>
          <a:prstGeom prst="rect">
            <a:avLst/>
          </a:prstGeom>
          <a:noFill/>
          <a:ln w="28575">
            <a:solidFill>
              <a:schemeClr val="accent1"/>
            </a:solidFill>
            <a:miter lim="800000"/>
            <a:headEnd/>
            <a:tailEnd/>
          </a:ln>
        </p:spPr>
        <p:txBody>
          <a:bodyPr wrap="none" anchor="ctr"/>
          <a:lstStyle/>
          <a:p>
            <a:r>
              <a:rPr lang="it-IT" b="0" dirty="0" smtClean="0"/>
              <a:t>EMBOLIA ADIPOSA</a:t>
            </a:r>
          </a:p>
          <a:p>
            <a:r>
              <a:rPr lang="it-IT" b="0" dirty="0" smtClean="0"/>
              <a:t>TROMBOEMBOLIA</a:t>
            </a:r>
            <a:endParaRPr lang="it-IT" b="0" dirty="0"/>
          </a:p>
        </p:txBody>
      </p:sp>
      <p:sp>
        <p:nvSpPr>
          <p:cNvPr id="16" name="Rectangle 14"/>
          <p:cNvSpPr>
            <a:spLocks noChangeArrowheads="1"/>
          </p:cNvSpPr>
          <p:nvPr/>
        </p:nvSpPr>
        <p:spPr bwMode="auto">
          <a:xfrm>
            <a:off x="5410200" y="4800600"/>
            <a:ext cx="3276600" cy="1219200"/>
          </a:xfrm>
          <a:prstGeom prst="rect">
            <a:avLst/>
          </a:prstGeom>
          <a:noFill/>
          <a:ln w="28575">
            <a:solidFill>
              <a:schemeClr val="accent1"/>
            </a:solidFill>
            <a:miter lim="800000"/>
            <a:headEnd/>
            <a:tailEnd/>
          </a:ln>
        </p:spPr>
        <p:txBody>
          <a:bodyPr wrap="none" anchor="ctr"/>
          <a:lstStyle/>
          <a:p>
            <a:r>
              <a:rPr lang="it-IT" b="0" dirty="0" smtClean="0"/>
              <a:t>BRONCOPOLMONITI</a:t>
            </a:r>
          </a:p>
          <a:p>
            <a:r>
              <a:rPr lang="it-IT" b="0" dirty="0" smtClean="0"/>
              <a:t>CISTOPIELITI</a:t>
            </a:r>
          </a:p>
          <a:p>
            <a:r>
              <a:rPr lang="it-IT" b="0" dirty="0" smtClean="0"/>
              <a:t>PIAGHE DA DECUBITO</a:t>
            </a:r>
            <a:endParaRPr lang="it-IT" b="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830997"/>
          </a:xfrm>
          <a:prstGeom prst="rect">
            <a:avLst/>
          </a:prstGeom>
          <a:noFill/>
        </p:spPr>
        <p:txBody>
          <a:bodyPr wrap="square" rtlCol="0">
            <a:spAutoFit/>
          </a:bodyPr>
          <a:lstStyle/>
          <a:p>
            <a:pPr algn="ctr"/>
            <a:r>
              <a:rPr lang="it-IT" sz="4800" b="1" i="1" dirty="0" smtClean="0">
                <a:solidFill>
                  <a:schemeClr val="accent1">
                    <a:lumMod val="75000"/>
                  </a:schemeClr>
                </a:solidFill>
              </a:rPr>
              <a:t>COMPLICANZE LOCALI </a:t>
            </a:r>
            <a:endParaRPr lang="it-IT" sz="4800" b="1" i="1" dirty="0">
              <a:solidFill>
                <a:schemeClr val="accent1">
                  <a:lumMod val="75000"/>
                </a:schemeClr>
              </a:solidFill>
            </a:endParaRPr>
          </a:p>
        </p:txBody>
      </p:sp>
      <p:sp>
        <p:nvSpPr>
          <p:cNvPr id="7" name="Rectangle 5"/>
          <p:cNvSpPr>
            <a:spLocks noChangeArrowheads="1"/>
          </p:cNvSpPr>
          <p:nvPr/>
        </p:nvSpPr>
        <p:spPr bwMode="auto">
          <a:xfrm>
            <a:off x="395536" y="1700808"/>
            <a:ext cx="2362200" cy="762000"/>
          </a:xfrm>
          <a:prstGeom prst="rect">
            <a:avLst/>
          </a:prstGeom>
          <a:noFill/>
          <a:ln w="28575">
            <a:solidFill>
              <a:schemeClr val="accent1"/>
            </a:solidFill>
            <a:miter lim="800000"/>
            <a:headEnd/>
            <a:tailEnd/>
          </a:ln>
        </p:spPr>
        <p:txBody>
          <a:bodyPr wrap="none" anchor="ctr"/>
          <a:lstStyle/>
          <a:p>
            <a:pPr algn="ctr"/>
            <a:r>
              <a:rPr lang="it-IT" b="0"/>
              <a:t>IMMEDIATE</a:t>
            </a:r>
          </a:p>
        </p:txBody>
      </p:sp>
      <p:sp>
        <p:nvSpPr>
          <p:cNvPr id="8" name="Rectangle 6"/>
          <p:cNvSpPr>
            <a:spLocks noChangeArrowheads="1"/>
          </p:cNvSpPr>
          <p:nvPr/>
        </p:nvSpPr>
        <p:spPr bwMode="auto">
          <a:xfrm>
            <a:off x="395536" y="3200400"/>
            <a:ext cx="2362200" cy="685800"/>
          </a:xfrm>
          <a:prstGeom prst="rect">
            <a:avLst/>
          </a:prstGeom>
          <a:noFill/>
          <a:ln w="28575">
            <a:solidFill>
              <a:schemeClr val="accent1"/>
            </a:solidFill>
            <a:miter lim="800000"/>
            <a:headEnd/>
            <a:tailEnd/>
          </a:ln>
        </p:spPr>
        <p:txBody>
          <a:bodyPr wrap="none" anchor="ctr"/>
          <a:lstStyle/>
          <a:p>
            <a:pPr algn="ctr"/>
            <a:r>
              <a:rPr lang="it-IT" b="0" dirty="0"/>
              <a:t>PRECOCI</a:t>
            </a:r>
          </a:p>
        </p:txBody>
      </p:sp>
      <p:sp>
        <p:nvSpPr>
          <p:cNvPr id="10" name="Rectangle 7"/>
          <p:cNvSpPr>
            <a:spLocks noChangeArrowheads="1"/>
          </p:cNvSpPr>
          <p:nvPr/>
        </p:nvSpPr>
        <p:spPr bwMode="auto">
          <a:xfrm>
            <a:off x="323528" y="4876800"/>
            <a:ext cx="2438400" cy="685800"/>
          </a:xfrm>
          <a:prstGeom prst="rect">
            <a:avLst/>
          </a:prstGeom>
          <a:noFill/>
          <a:ln w="28575">
            <a:solidFill>
              <a:schemeClr val="accent1"/>
            </a:solidFill>
            <a:miter lim="800000"/>
            <a:headEnd/>
            <a:tailEnd/>
          </a:ln>
        </p:spPr>
        <p:txBody>
          <a:bodyPr wrap="none" anchor="ctr"/>
          <a:lstStyle/>
          <a:p>
            <a:pPr algn="ctr"/>
            <a:r>
              <a:rPr lang="it-IT" b="0"/>
              <a:t>TARDIVE</a:t>
            </a:r>
          </a:p>
        </p:txBody>
      </p:sp>
      <p:sp>
        <p:nvSpPr>
          <p:cNvPr id="11" name="AutoShape 8"/>
          <p:cNvSpPr>
            <a:spLocks noChangeArrowheads="1"/>
          </p:cNvSpPr>
          <p:nvPr/>
        </p:nvSpPr>
        <p:spPr bwMode="auto">
          <a:xfrm>
            <a:off x="3131840" y="1819672"/>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2" name="AutoShape 8"/>
          <p:cNvSpPr>
            <a:spLocks noChangeArrowheads="1"/>
          </p:cNvSpPr>
          <p:nvPr/>
        </p:nvSpPr>
        <p:spPr bwMode="auto">
          <a:xfrm>
            <a:off x="3131840" y="3331840"/>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3" name="AutoShape 8"/>
          <p:cNvSpPr>
            <a:spLocks noChangeArrowheads="1"/>
          </p:cNvSpPr>
          <p:nvPr/>
        </p:nvSpPr>
        <p:spPr bwMode="auto">
          <a:xfrm>
            <a:off x="3203848" y="4988024"/>
            <a:ext cx="1219200" cy="457200"/>
          </a:xfrm>
          <a:prstGeom prst="rightArrow">
            <a:avLst>
              <a:gd name="adj1" fmla="val 50000"/>
              <a:gd name="adj2" fmla="val 66667"/>
            </a:avLst>
          </a:prstGeom>
          <a:noFill/>
          <a:ln w="28575">
            <a:solidFill>
              <a:schemeClr val="folHlink"/>
            </a:solidFill>
            <a:miter lim="800000"/>
            <a:headEnd/>
            <a:tailEnd/>
          </a:ln>
        </p:spPr>
        <p:txBody>
          <a:bodyPr wrap="none" anchor="ctr"/>
          <a:lstStyle/>
          <a:p>
            <a:endParaRPr lang="it-IT"/>
          </a:p>
        </p:txBody>
      </p:sp>
      <p:sp>
        <p:nvSpPr>
          <p:cNvPr id="17" name="Rectangle 12"/>
          <p:cNvSpPr>
            <a:spLocks noChangeArrowheads="1"/>
          </p:cNvSpPr>
          <p:nvPr/>
        </p:nvSpPr>
        <p:spPr bwMode="auto">
          <a:xfrm>
            <a:off x="4876800" y="1333128"/>
            <a:ext cx="4038600" cy="1447800"/>
          </a:xfrm>
          <a:prstGeom prst="rect">
            <a:avLst/>
          </a:prstGeom>
          <a:noFill/>
          <a:ln w="38100">
            <a:solidFill>
              <a:srgbClr val="FF66FF"/>
            </a:solidFill>
            <a:miter lim="800000"/>
            <a:headEnd/>
            <a:tailEnd/>
          </a:ln>
        </p:spPr>
        <p:txBody>
          <a:bodyPr wrap="none" anchor="ctr"/>
          <a:lstStyle/>
          <a:p>
            <a:r>
              <a:rPr lang="it-IT" sz="1800" dirty="0"/>
              <a:t>Esposizione del focolaio di frattura</a:t>
            </a:r>
          </a:p>
          <a:p>
            <a:r>
              <a:rPr lang="it-IT" sz="1800" dirty="0" smtClean="0"/>
              <a:t>Lesioni </a:t>
            </a:r>
            <a:r>
              <a:rPr lang="it-IT" sz="1800" dirty="0"/>
              <a:t>vascolari</a:t>
            </a:r>
          </a:p>
          <a:p>
            <a:r>
              <a:rPr lang="it-IT" sz="1800" dirty="0"/>
              <a:t>Lesioni nervose</a:t>
            </a:r>
          </a:p>
          <a:p>
            <a:r>
              <a:rPr lang="it-IT" sz="1800" dirty="0"/>
              <a:t>Lesioni viscerali</a:t>
            </a:r>
          </a:p>
        </p:txBody>
      </p:sp>
      <p:sp>
        <p:nvSpPr>
          <p:cNvPr id="18" name="Rectangle 13"/>
          <p:cNvSpPr>
            <a:spLocks noChangeArrowheads="1"/>
          </p:cNvSpPr>
          <p:nvPr/>
        </p:nvSpPr>
        <p:spPr bwMode="auto">
          <a:xfrm>
            <a:off x="4876800" y="3124200"/>
            <a:ext cx="4114800" cy="838200"/>
          </a:xfrm>
          <a:prstGeom prst="rect">
            <a:avLst/>
          </a:prstGeom>
          <a:noFill/>
          <a:ln w="38100">
            <a:solidFill>
              <a:srgbClr val="FF66FF"/>
            </a:solidFill>
            <a:miter lim="800000"/>
            <a:headEnd/>
            <a:tailEnd/>
          </a:ln>
        </p:spPr>
        <p:txBody>
          <a:bodyPr wrap="none" anchor="ctr"/>
          <a:lstStyle/>
          <a:p>
            <a:r>
              <a:rPr lang="it-IT" sz="1800" b="0" dirty="0"/>
              <a:t>Sindrome </a:t>
            </a:r>
            <a:r>
              <a:rPr lang="it-IT" sz="1800" b="0" dirty="0" smtClean="0"/>
              <a:t>compartimentali</a:t>
            </a:r>
            <a:endParaRPr lang="it-IT" sz="1800" b="0" dirty="0"/>
          </a:p>
          <a:p>
            <a:r>
              <a:rPr lang="it-IT" sz="1800" b="0" dirty="0"/>
              <a:t>Infezione del focolaio di frattura</a:t>
            </a:r>
          </a:p>
        </p:txBody>
      </p:sp>
      <p:sp>
        <p:nvSpPr>
          <p:cNvPr id="19" name="Rectangle 14"/>
          <p:cNvSpPr>
            <a:spLocks noChangeArrowheads="1"/>
          </p:cNvSpPr>
          <p:nvPr/>
        </p:nvSpPr>
        <p:spPr bwMode="auto">
          <a:xfrm>
            <a:off x="4876800" y="4437112"/>
            <a:ext cx="4114800" cy="1981200"/>
          </a:xfrm>
          <a:prstGeom prst="rect">
            <a:avLst/>
          </a:prstGeom>
          <a:noFill/>
          <a:ln w="38100">
            <a:solidFill>
              <a:srgbClr val="FF66FF"/>
            </a:solidFill>
            <a:miter lim="800000"/>
            <a:headEnd/>
            <a:tailEnd/>
          </a:ln>
        </p:spPr>
        <p:txBody>
          <a:bodyPr wrap="none" anchor="ctr"/>
          <a:lstStyle/>
          <a:p>
            <a:r>
              <a:rPr lang="it-IT" sz="1800" b="0" dirty="0"/>
              <a:t>Disturbi di </a:t>
            </a:r>
            <a:r>
              <a:rPr lang="it-IT" sz="1800" b="0" dirty="0" smtClean="0"/>
              <a:t>consolidazione:</a:t>
            </a:r>
            <a:endParaRPr lang="it-IT" sz="1800" b="0" dirty="0"/>
          </a:p>
          <a:p>
            <a:r>
              <a:rPr lang="it-IT" sz="1800" b="0" dirty="0"/>
              <a:t>Vizi </a:t>
            </a:r>
            <a:r>
              <a:rPr lang="it-IT" sz="1800" b="0" dirty="0" smtClean="0"/>
              <a:t>,ritardo,</a:t>
            </a:r>
            <a:r>
              <a:rPr lang="it-IT" sz="1800" b="0" dirty="0" err="1" smtClean="0"/>
              <a:t>pseudoatrosi</a:t>
            </a:r>
            <a:endParaRPr lang="it-IT" sz="1800" b="0" dirty="0"/>
          </a:p>
          <a:p>
            <a:r>
              <a:rPr lang="it-IT" sz="1800" b="0" dirty="0"/>
              <a:t>Necrosi asettica</a:t>
            </a:r>
          </a:p>
          <a:p>
            <a:r>
              <a:rPr lang="it-IT" sz="1800" b="0" dirty="0"/>
              <a:t>Artrosi post-traumatica</a:t>
            </a:r>
          </a:p>
          <a:p>
            <a:r>
              <a:rPr lang="it-IT" sz="1800" b="0" dirty="0"/>
              <a:t>Rigidità articolare</a:t>
            </a:r>
          </a:p>
          <a:p>
            <a:r>
              <a:rPr lang="it-IT" sz="1800" b="0" dirty="0"/>
              <a:t>Complicanze nervose</a:t>
            </a:r>
          </a:p>
          <a:p>
            <a:r>
              <a:rPr lang="it-IT" sz="1800" b="0" dirty="0"/>
              <a:t>Osteodistrofia post-traumatica di </a:t>
            </a:r>
            <a:r>
              <a:rPr lang="it-IT" sz="1800" b="0" dirty="0" err="1"/>
              <a:t>Sudek</a:t>
            </a:r>
            <a:endParaRPr lang="it-IT" sz="1800" b="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16024" y="1862822"/>
            <a:ext cx="5580112" cy="3293209"/>
          </a:xfrm>
          <a:prstGeom prst="rect">
            <a:avLst/>
          </a:prstGeom>
          <a:noFill/>
          <a:ln w="9525">
            <a:noFill/>
            <a:miter lim="800000"/>
            <a:headEnd/>
            <a:tailEnd/>
          </a:ln>
        </p:spPr>
        <p:txBody>
          <a:bodyPr wrap="square">
            <a:spAutoFit/>
          </a:bodyPr>
          <a:lstStyle/>
          <a:p>
            <a:pPr marL="457200" indent="-457200">
              <a:buClr>
                <a:srgbClr val="FF3399"/>
              </a:buClr>
              <a:buFontTx/>
              <a:buAutoNum type="arabicPeriod"/>
            </a:pPr>
            <a:r>
              <a:rPr lang="it-IT" sz="3600" dirty="0" smtClean="0"/>
              <a:t>INCRUENTA(</a:t>
            </a:r>
            <a:r>
              <a:rPr lang="it-IT" sz="2800" dirty="0" smtClean="0"/>
              <a:t>riduzione, immobilizzazione, riabilitazione)</a:t>
            </a:r>
            <a:endParaRPr lang="it-IT" sz="2800" dirty="0" smtClean="0"/>
          </a:p>
          <a:p>
            <a:pPr marL="457200" indent="-457200">
              <a:buClr>
                <a:srgbClr val="FF3399"/>
              </a:buClr>
              <a:buFontTx/>
              <a:buAutoNum type="arabicPeriod"/>
            </a:pPr>
            <a:endParaRPr lang="it-IT" sz="3600" dirty="0" smtClean="0"/>
          </a:p>
          <a:p>
            <a:pPr marL="457200" indent="-457200">
              <a:buClr>
                <a:srgbClr val="FF3399"/>
              </a:buClr>
              <a:buFontTx/>
              <a:buAutoNum type="arabicPeriod"/>
            </a:pPr>
            <a:r>
              <a:rPr lang="it-IT" sz="3600" dirty="0" smtClean="0"/>
              <a:t>CRUENTA</a:t>
            </a:r>
            <a:endParaRPr lang="it-IT" sz="3600" dirty="0" smtClean="0"/>
          </a:p>
          <a:p>
            <a:pPr marL="457200" indent="-457200">
              <a:buClr>
                <a:srgbClr val="FF3399"/>
              </a:buClr>
              <a:buFontTx/>
              <a:buAutoNum type="arabicPeriod"/>
            </a:pPr>
            <a:endParaRPr lang="it-IT" sz="3600" dirty="0" smtClean="0"/>
          </a:p>
          <a:p>
            <a:pPr marL="457200" indent="-457200">
              <a:buClr>
                <a:srgbClr val="FF3399"/>
              </a:buClr>
              <a:buFontTx/>
              <a:buAutoNum type="arabicPeriod"/>
            </a:pPr>
            <a:r>
              <a:rPr lang="it-IT" sz="3600" dirty="0" smtClean="0"/>
              <a:t>OSTEOSINTESI A</a:t>
            </a:r>
            <a:r>
              <a:rPr lang="it-IT" sz="3600" dirty="0" smtClean="0"/>
              <a:t> </a:t>
            </a:r>
            <a:r>
              <a:rPr lang="it-IT" sz="3600" dirty="0" smtClean="0"/>
              <a:t>MINIMA</a:t>
            </a:r>
            <a:endParaRPr lang="it-IT" sz="3600" dirty="0"/>
          </a:p>
        </p:txBody>
      </p:sp>
      <p:pic>
        <p:nvPicPr>
          <p:cNvPr id="7" name="Immagine 6" descr="Immaginel.jpg"/>
          <p:cNvPicPr>
            <a:picLocks noChangeAspect="1"/>
          </p:cNvPicPr>
          <p:nvPr/>
        </p:nvPicPr>
        <p:blipFill>
          <a:blip r:embed="rId4" cstate="print"/>
          <a:stretch>
            <a:fillRect/>
          </a:stretch>
        </p:blipFill>
        <p:spPr>
          <a:xfrm>
            <a:off x="5629275" y="2636912"/>
            <a:ext cx="3514725" cy="36004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INCRUENTA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3635896" y="1412776"/>
            <a:ext cx="2295821" cy="1200329"/>
          </a:xfrm>
          <a:prstGeom prst="rect">
            <a:avLst/>
          </a:prstGeom>
          <a:noFill/>
          <a:ln w="9525">
            <a:noFill/>
            <a:miter lim="800000"/>
            <a:headEnd/>
            <a:tailEnd/>
          </a:ln>
        </p:spPr>
        <p:txBody>
          <a:bodyPr wrap="none">
            <a:spAutoFit/>
          </a:bodyPr>
          <a:lstStyle/>
          <a:p>
            <a:pPr marL="457200" indent="-457200" algn="ctr">
              <a:buClr>
                <a:srgbClr val="FF3399"/>
              </a:buClr>
            </a:pPr>
            <a:r>
              <a:rPr lang="it-IT" sz="3600" dirty="0" smtClean="0"/>
              <a:t>RIDUZIONE</a:t>
            </a:r>
          </a:p>
          <a:p>
            <a:pPr marL="457200" indent="-457200" algn="ctr">
              <a:buClr>
                <a:srgbClr val="FF3399"/>
              </a:buClr>
            </a:pPr>
            <a:endParaRPr lang="it-IT" sz="3600" b="1" dirty="0" smtClean="0"/>
          </a:p>
        </p:txBody>
      </p:sp>
      <p:sp>
        <p:nvSpPr>
          <p:cNvPr id="7" name="Rectangle 6"/>
          <p:cNvSpPr>
            <a:spLocks noChangeArrowheads="1"/>
          </p:cNvSpPr>
          <p:nvPr/>
        </p:nvSpPr>
        <p:spPr bwMode="auto">
          <a:xfrm>
            <a:off x="755576" y="2060848"/>
            <a:ext cx="7772400" cy="1143000"/>
          </a:xfrm>
          <a:prstGeom prst="rect">
            <a:avLst/>
          </a:prstGeom>
          <a:solidFill>
            <a:schemeClr val="accent1"/>
          </a:solidFill>
          <a:ln w="9525">
            <a:solidFill>
              <a:schemeClr val="tx1"/>
            </a:solidFill>
            <a:miter lim="800000"/>
            <a:headEnd/>
            <a:tailEnd/>
          </a:ln>
        </p:spPr>
        <p:txBody>
          <a:bodyPr wrap="none" anchor="ctr"/>
          <a:lstStyle/>
          <a:p>
            <a:pPr algn="ctr"/>
            <a:r>
              <a:rPr lang="it-IT" sz="2000" b="0" dirty="0" smtClean="0">
                <a:solidFill>
                  <a:schemeClr val="bg1"/>
                </a:solidFill>
              </a:rPr>
              <a:t>CONSISTE NEL RIPORTARE I FRAMMENTI </a:t>
            </a:r>
            <a:r>
              <a:rPr lang="it-IT" sz="2000" b="0" dirty="0" err="1" smtClean="0">
                <a:solidFill>
                  <a:schemeClr val="bg1"/>
                </a:solidFill>
              </a:rPr>
              <a:t>DI</a:t>
            </a:r>
            <a:r>
              <a:rPr lang="it-IT" sz="2000" b="0" dirty="0" smtClean="0">
                <a:solidFill>
                  <a:schemeClr val="bg1"/>
                </a:solidFill>
              </a:rPr>
              <a:t> FRATTURA A CONTATTO, </a:t>
            </a:r>
          </a:p>
          <a:p>
            <a:pPr algn="ctr"/>
            <a:r>
              <a:rPr lang="it-IT" sz="2000" b="0" dirty="0" smtClean="0">
                <a:solidFill>
                  <a:schemeClr val="bg1"/>
                </a:solidFill>
              </a:rPr>
              <a:t>RICOMPONENDO PER QUANTO È POSSIBILE, LA MORFOLOGIA, </a:t>
            </a:r>
          </a:p>
          <a:p>
            <a:pPr algn="ctr"/>
            <a:r>
              <a:rPr lang="it-IT" sz="2000" b="0" dirty="0" smtClean="0">
                <a:solidFill>
                  <a:schemeClr val="bg1"/>
                </a:solidFill>
              </a:rPr>
              <a:t>MA SOPRATTUTTO LA FUNZIONALITÀ DEL SEGMENTO OSSEO LESO</a:t>
            </a:r>
            <a:r>
              <a:rPr lang="it-IT" b="0" dirty="0" smtClean="0">
                <a:solidFill>
                  <a:schemeClr val="bg1"/>
                </a:solidFill>
              </a:rPr>
              <a:t>.</a:t>
            </a:r>
            <a:endParaRPr lang="it-IT" b="0" dirty="0">
              <a:solidFill>
                <a:schemeClr val="bg1"/>
              </a:solidFill>
            </a:endParaRPr>
          </a:p>
        </p:txBody>
      </p:sp>
      <p:sp>
        <p:nvSpPr>
          <p:cNvPr id="12" name="Text Box 11"/>
          <p:cNvSpPr txBox="1">
            <a:spLocks noChangeArrowheads="1"/>
          </p:cNvSpPr>
          <p:nvPr/>
        </p:nvSpPr>
        <p:spPr bwMode="auto">
          <a:xfrm>
            <a:off x="2555776" y="3933056"/>
            <a:ext cx="4206875" cy="1477328"/>
          </a:xfrm>
          <a:prstGeom prst="rect">
            <a:avLst/>
          </a:prstGeom>
          <a:noFill/>
          <a:ln w="38100">
            <a:solidFill>
              <a:srgbClr val="FF66FF"/>
            </a:solidFill>
            <a:miter lim="800000"/>
            <a:headEnd/>
            <a:tailEnd/>
          </a:ln>
        </p:spPr>
        <p:txBody>
          <a:bodyPr>
            <a:spAutoFit/>
          </a:bodyPr>
          <a:lstStyle/>
          <a:p>
            <a:r>
              <a:rPr lang="it-IT" b="0" dirty="0" smtClean="0"/>
              <a:t>IMMEDIATA O </a:t>
            </a:r>
            <a:r>
              <a:rPr lang="it-IT" b="0" u="sng" dirty="0" smtClean="0"/>
              <a:t>ESTEMPORANEA </a:t>
            </a:r>
            <a:r>
              <a:rPr lang="it-IT" b="0" dirty="0" smtClean="0"/>
              <a:t>OTTENUTA CON MANOVRE MANUALI</a:t>
            </a:r>
          </a:p>
          <a:p>
            <a:r>
              <a:rPr lang="it-IT" b="0" dirty="0" smtClean="0"/>
              <a:t>GRADUALE O </a:t>
            </a:r>
            <a:r>
              <a:rPr lang="it-IT" b="0" u="sng" dirty="0" smtClean="0"/>
              <a:t>PROGRESSIVA </a:t>
            </a:r>
            <a:r>
              <a:rPr lang="it-IT" b="0" dirty="0" smtClean="0"/>
              <a:t>OTTENUTA MEDIANTE TRAZIONE TRANSCHELETRICA O A PELLE (SKIN-TRACTION).</a:t>
            </a:r>
            <a:endParaRPr lang="it-IT" b="0" dirty="0"/>
          </a:p>
        </p:txBody>
      </p:sp>
      <p:sp>
        <p:nvSpPr>
          <p:cNvPr id="14" name="Line 15"/>
          <p:cNvSpPr>
            <a:spLocks noChangeShapeType="1"/>
          </p:cNvSpPr>
          <p:nvPr/>
        </p:nvSpPr>
        <p:spPr bwMode="auto">
          <a:xfrm>
            <a:off x="4499992" y="3284984"/>
            <a:ext cx="0" cy="457200"/>
          </a:xfrm>
          <a:prstGeom prst="line">
            <a:avLst/>
          </a:prstGeom>
          <a:noFill/>
          <a:ln w="38100">
            <a:solidFill>
              <a:srgbClr val="FF66FF"/>
            </a:solidFill>
            <a:round/>
            <a:headEnd/>
            <a:tailEnd/>
          </a:ln>
        </p:spPr>
        <p:txBody>
          <a:bodyPr wrap="none"/>
          <a:lstStyle/>
          <a:p>
            <a:pPr algn="ct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INCRUENTA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3635896" y="1412776"/>
            <a:ext cx="2295821" cy="1200329"/>
          </a:xfrm>
          <a:prstGeom prst="rect">
            <a:avLst/>
          </a:prstGeom>
          <a:noFill/>
          <a:ln w="9525">
            <a:noFill/>
            <a:miter lim="800000"/>
            <a:headEnd/>
            <a:tailEnd/>
          </a:ln>
        </p:spPr>
        <p:txBody>
          <a:bodyPr wrap="none">
            <a:spAutoFit/>
          </a:bodyPr>
          <a:lstStyle/>
          <a:p>
            <a:pPr marL="457200" indent="-457200" algn="ctr">
              <a:buClr>
                <a:srgbClr val="FF3399"/>
              </a:buClr>
            </a:pPr>
            <a:r>
              <a:rPr lang="it-IT" sz="3600" dirty="0" smtClean="0"/>
              <a:t>RIDUZIONE</a:t>
            </a:r>
          </a:p>
          <a:p>
            <a:pPr marL="457200" indent="-457200" algn="ctr">
              <a:buClr>
                <a:srgbClr val="FF3399"/>
              </a:buClr>
            </a:pPr>
            <a:endParaRPr lang="it-IT" sz="3600" b="1" dirty="0" smtClean="0"/>
          </a:p>
        </p:txBody>
      </p:sp>
      <p:pic>
        <p:nvPicPr>
          <p:cNvPr id="7" name="Immagine 6" descr="IMG_0416.JPG"/>
          <p:cNvPicPr>
            <a:picLocks noChangeAspect="1"/>
          </p:cNvPicPr>
          <p:nvPr/>
        </p:nvPicPr>
        <p:blipFill>
          <a:blip r:embed="rId4" cstate="print"/>
          <a:stretch>
            <a:fillRect/>
          </a:stretch>
        </p:blipFill>
        <p:spPr>
          <a:xfrm>
            <a:off x="1763688" y="2060848"/>
            <a:ext cx="5868144" cy="44011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1754326"/>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863080" y="2636912"/>
            <a:ext cx="8280920" cy="3690241"/>
          </a:xfrm>
          <a:prstGeom prst="rect">
            <a:avLst/>
          </a:prstGeom>
          <a:noFill/>
        </p:spPr>
        <p:txBody>
          <a:bodyPr wrap="square" rtlCol="0">
            <a:spAutoFit/>
          </a:bodyPr>
          <a:lstStyle/>
          <a:p>
            <a:pPr>
              <a:lnSpc>
                <a:spcPct val="150000"/>
              </a:lnSpc>
              <a:buFont typeface="Wingdings" pitchFamily="2" charset="2"/>
              <a:buChar char="ü"/>
            </a:pPr>
            <a:r>
              <a:rPr lang="it-IT" sz="4000" b="1" i="1" dirty="0" smtClean="0"/>
              <a:t>SOTTOCUTANEE</a:t>
            </a:r>
          </a:p>
          <a:p>
            <a:pPr>
              <a:lnSpc>
                <a:spcPct val="150000"/>
              </a:lnSpc>
              <a:buFont typeface="Wingdings" pitchFamily="2" charset="2"/>
              <a:buChar char="ü"/>
            </a:pPr>
            <a:r>
              <a:rPr lang="it-IT" sz="4000" b="1" i="1" dirty="0" smtClean="0"/>
              <a:t>MUSCOLARI</a:t>
            </a:r>
          </a:p>
          <a:p>
            <a:pPr>
              <a:lnSpc>
                <a:spcPct val="150000"/>
              </a:lnSpc>
              <a:buFont typeface="Wingdings" pitchFamily="2" charset="2"/>
              <a:buChar char="ü"/>
            </a:pPr>
            <a:r>
              <a:rPr lang="it-IT" sz="4000" b="1" i="1" dirty="0" smtClean="0"/>
              <a:t>OSSEE</a:t>
            </a:r>
          </a:p>
          <a:p>
            <a:pPr>
              <a:lnSpc>
                <a:spcPct val="150000"/>
              </a:lnSpc>
              <a:buFont typeface="Wingdings" pitchFamily="2" charset="2"/>
              <a:buChar char="ü"/>
            </a:pPr>
            <a:r>
              <a:rPr lang="it-IT" sz="4000" b="1" i="1" dirty="0" smtClean="0"/>
              <a:t>TENDINEE</a:t>
            </a:r>
            <a:endParaRPr lang="it-IT" sz="40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722231" y="1484784"/>
            <a:ext cx="3938001"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IMMOBILIZZAZIONE</a:t>
            </a:r>
          </a:p>
        </p:txBody>
      </p:sp>
      <p:sp>
        <p:nvSpPr>
          <p:cNvPr id="7" name="Rectangle 6"/>
          <p:cNvSpPr>
            <a:spLocks noChangeArrowheads="1"/>
          </p:cNvSpPr>
          <p:nvPr/>
        </p:nvSpPr>
        <p:spPr bwMode="auto">
          <a:xfrm>
            <a:off x="2843808" y="2780928"/>
            <a:ext cx="3352800" cy="1143000"/>
          </a:xfrm>
          <a:prstGeom prst="rect">
            <a:avLst/>
          </a:prstGeom>
          <a:solidFill>
            <a:schemeClr val="bg1"/>
          </a:solidFill>
          <a:ln w="9525">
            <a:solidFill>
              <a:schemeClr val="tx1"/>
            </a:solidFill>
            <a:miter lim="800000"/>
            <a:headEnd/>
            <a:tailEnd/>
          </a:ln>
        </p:spPr>
        <p:txBody>
          <a:bodyPr wrap="none" anchor="ctr"/>
          <a:lstStyle/>
          <a:p>
            <a:pPr algn="ctr"/>
            <a:r>
              <a:rPr lang="it-IT" sz="3200" b="0" dirty="0"/>
              <a:t>INCRUENTA</a:t>
            </a:r>
          </a:p>
          <a:p>
            <a:pPr algn="ctr"/>
            <a:r>
              <a:rPr lang="it-IT" b="0" dirty="0"/>
              <a:t>Apparecchio gessato </a:t>
            </a:r>
          </a:p>
          <a:p>
            <a:pPr algn="ctr"/>
            <a:r>
              <a:rPr lang="it-IT" b="0" dirty="0"/>
              <a:t>o di altro materiale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pic>
        <p:nvPicPr>
          <p:cNvPr id="7" name="Picture 4" descr="http://www.benessere.com/salute/images/70_blocco1.jpg"/>
          <p:cNvPicPr>
            <a:picLocks noChangeAspect="1" noChangeArrowheads="1"/>
          </p:cNvPicPr>
          <p:nvPr/>
        </p:nvPicPr>
        <p:blipFill>
          <a:blip r:embed="rId4" r:link="rId5" cstate="print"/>
          <a:srcRect/>
          <a:stretch>
            <a:fillRect/>
          </a:stretch>
        </p:blipFill>
        <p:spPr bwMode="auto">
          <a:xfrm>
            <a:off x="1619002" y="1268413"/>
            <a:ext cx="7129462" cy="482441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pic>
        <p:nvPicPr>
          <p:cNvPr id="7" name="Picture 4" descr="70_anim_1"/>
          <p:cNvPicPr>
            <a:picLocks noChangeAspect="1" noChangeArrowheads="1"/>
          </p:cNvPicPr>
          <p:nvPr/>
        </p:nvPicPr>
        <p:blipFill>
          <a:blip r:embed="rId4" cstate="print"/>
          <a:srcRect/>
          <a:stretch>
            <a:fillRect/>
          </a:stretch>
        </p:blipFill>
        <p:spPr bwMode="auto">
          <a:xfrm>
            <a:off x="971600" y="1844824"/>
            <a:ext cx="7498240" cy="3529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pic>
        <p:nvPicPr>
          <p:cNvPr id="5" name="Picture 4" descr="70_anim_2"/>
          <p:cNvPicPr>
            <a:picLocks noChangeAspect="1" noChangeArrowheads="1"/>
          </p:cNvPicPr>
          <p:nvPr/>
        </p:nvPicPr>
        <p:blipFill>
          <a:blip r:embed="rId4" cstate="print"/>
          <a:srcRect/>
          <a:stretch>
            <a:fillRect/>
          </a:stretch>
        </p:blipFill>
        <p:spPr bwMode="auto">
          <a:xfrm>
            <a:off x="1475656" y="1772816"/>
            <a:ext cx="6807858"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pic>
        <p:nvPicPr>
          <p:cNvPr id="5" name="Picture 4" descr="70_anim_3"/>
          <p:cNvPicPr>
            <a:picLocks noChangeAspect="1" noChangeArrowheads="1"/>
          </p:cNvPicPr>
          <p:nvPr/>
        </p:nvPicPr>
        <p:blipFill>
          <a:blip r:embed="rId4" cstate="print"/>
          <a:srcRect/>
          <a:stretch>
            <a:fillRect/>
          </a:stretch>
        </p:blipFill>
        <p:spPr bwMode="auto">
          <a:xfrm>
            <a:off x="1331640" y="1628800"/>
            <a:ext cx="6958106" cy="4104456"/>
          </a:xfrm>
          <a:prstGeom prst="rect">
            <a:avLst/>
          </a:prstGeom>
          <a:noFill/>
          <a:ln w="9525">
            <a:noFill/>
            <a:miter lim="800000"/>
            <a:headEnd/>
            <a:tailEnd/>
          </a:ln>
        </p:spPr>
      </p:pic>
      <p:sp>
        <p:nvSpPr>
          <p:cNvPr id="7" name="Rectangle 6"/>
          <p:cNvSpPr>
            <a:spLocks noChangeArrowheads="1"/>
          </p:cNvSpPr>
          <p:nvPr/>
        </p:nvSpPr>
        <p:spPr bwMode="auto">
          <a:xfrm>
            <a:off x="1908175" y="549275"/>
            <a:ext cx="1327150" cy="366713"/>
          </a:xfrm>
          <a:prstGeom prst="rect">
            <a:avLst/>
          </a:prstGeom>
          <a:noFill/>
          <a:ln w="9525">
            <a:noFill/>
            <a:miter lim="800000"/>
            <a:headEnd/>
            <a:tailEnd/>
          </a:ln>
          <a:effectLst/>
        </p:spPr>
        <p:txBody>
          <a:bodyPr wrap="none">
            <a:spAutoFit/>
          </a:bodyPr>
          <a:lstStyle/>
          <a:p>
            <a:r>
              <a:rPr lang="it-IT" dirty="0"/>
              <a:t>callo osseo</a:t>
            </a:r>
          </a:p>
        </p:txBody>
      </p:sp>
      <p:sp>
        <p:nvSpPr>
          <p:cNvPr id="8" name="Line 7"/>
          <p:cNvSpPr>
            <a:spLocks noChangeShapeType="1"/>
          </p:cNvSpPr>
          <p:nvPr/>
        </p:nvSpPr>
        <p:spPr bwMode="auto">
          <a:xfrm>
            <a:off x="3276600" y="765175"/>
            <a:ext cx="1511300" cy="64770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pic>
        <p:nvPicPr>
          <p:cNvPr id="5" name="Picture 4" descr="70_anim_4"/>
          <p:cNvPicPr>
            <a:picLocks noChangeAspect="1" noChangeArrowheads="1"/>
          </p:cNvPicPr>
          <p:nvPr/>
        </p:nvPicPr>
        <p:blipFill>
          <a:blip r:embed="rId4" cstate="print"/>
          <a:srcRect/>
          <a:stretch>
            <a:fillRect/>
          </a:stretch>
        </p:blipFill>
        <p:spPr bwMode="auto">
          <a:xfrm>
            <a:off x="1619672" y="1340768"/>
            <a:ext cx="7020272" cy="464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1269344" y="1412776"/>
            <a:ext cx="7874656" cy="1200329"/>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COMPLICANZE DELL’ IMMOBILIZZAZIONE</a:t>
            </a:r>
          </a:p>
          <a:p>
            <a:pPr marL="457200" indent="-457200">
              <a:buClr>
                <a:srgbClr val="FF3399"/>
              </a:buClr>
            </a:pPr>
            <a:r>
              <a:rPr lang="it-IT" sz="3600" dirty="0" smtClean="0"/>
              <a:t>ESTERNA</a:t>
            </a:r>
          </a:p>
        </p:txBody>
      </p:sp>
      <p:sp>
        <p:nvSpPr>
          <p:cNvPr id="7" name="Text Box 6"/>
          <p:cNvSpPr txBox="1">
            <a:spLocks noChangeArrowheads="1"/>
          </p:cNvSpPr>
          <p:nvPr/>
        </p:nvSpPr>
        <p:spPr bwMode="auto">
          <a:xfrm>
            <a:off x="3851920" y="2780928"/>
            <a:ext cx="5292080" cy="1477328"/>
          </a:xfrm>
          <a:prstGeom prst="rect">
            <a:avLst/>
          </a:prstGeom>
          <a:noFill/>
          <a:ln w="28575">
            <a:solidFill>
              <a:schemeClr val="accent1"/>
            </a:solidFill>
            <a:miter lim="800000"/>
            <a:headEnd/>
            <a:tailEnd/>
          </a:ln>
        </p:spPr>
        <p:txBody>
          <a:bodyPr wrap="square">
            <a:spAutoFit/>
          </a:bodyPr>
          <a:lstStyle/>
          <a:p>
            <a:pPr>
              <a:buFontTx/>
              <a:buChar char="•"/>
            </a:pPr>
            <a:r>
              <a:rPr lang="it-IT" b="0" dirty="0" smtClean="0"/>
              <a:t> STASI VENOSA</a:t>
            </a:r>
          </a:p>
          <a:p>
            <a:pPr>
              <a:buFontTx/>
              <a:buChar char="•"/>
            </a:pPr>
            <a:r>
              <a:rPr lang="it-IT" b="0" dirty="0" smtClean="0"/>
              <a:t> RIGIDITÀ ARTICOLARI</a:t>
            </a:r>
          </a:p>
          <a:p>
            <a:pPr>
              <a:buFontTx/>
              <a:buChar char="•"/>
            </a:pPr>
            <a:r>
              <a:rPr lang="it-IT" b="0" dirty="0" smtClean="0"/>
              <a:t> DERMATITI DA GESSO</a:t>
            </a:r>
          </a:p>
          <a:p>
            <a:pPr>
              <a:buFontTx/>
              <a:buChar char="•"/>
            </a:pPr>
            <a:r>
              <a:rPr lang="it-IT" b="0" dirty="0" smtClean="0"/>
              <a:t> IPOTROFIE MUSCOLARI</a:t>
            </a:r>
          </a:p>
          <a:p>
            <a:pPr>
              <a:buFontTx/>
              <a:buChar char="•"/>
            </a:pPr>
            <a:r>
              <a:rPr lang="it-IT" b="0" dirty="0" smtClean="0"/>
              <a:t> OSTEOPOROSI</a:t>
            </a:r>
            <a:endParaRPr lang="it-IT" b="0" dirty="0"/>
          </a:p>
        </p:txBody>
      </p:sp>
      <p:sp>
        <p:nvSpPr>
          <p:cNvPr id="8" name="Text Box 9"/>
          <p:cNvSpPr txBox="1">
            <a:spLocks noChangeArrowheads="1"/>
          </p:cNvSpPr>
          <p:nvPr/>
        </p:nvSpPr>
        <p:spPr bwMode="auto">
          <a:xfrm>
            <a:off x="3851921" y="4797152"/>
            <a:ext cx="5292080" cy="1200329"/>
          </a:xfrm>
          <a:prstGeom prst="rect">
            <a:avLst/>
          </a:prstGeom>
          <a:noFill/>
          <a:ln w="28575">
            <a:solidFill>
              <a:schemeClr val="accent1"/>
            </a:solidFill>
            <a:miter lim="800000"/>
            <a:headEnd/>
            <a:tailEnd/>
          </a:ln>
        </p:spPr>
        <p:txBody>
          <a:bodyPr wrap="square">
            <a:spAutoFit/>
          </a:bodyPr>
          <a:lstStyle/>
          <a:p>
            <a:pPr>
              <a:buFontTx/>
              <a:buChar char="•"/>
            </a:pPr>
            <a:r>
              <a:rPr lang="it-IT" b="0" dirty="0"/>
              <a:t> </a:t>
            </a:r>
            <a:r>
              <a:rPr lang="it-IT" b="0" dirty="0" smtClean="0"/>
              <a:t>PIAGHE DA DECUBITO</a:t>
            </a:r>
          </a:p>
          <a:p>
            <a:pPr>
              <a:buFontTx/>
              <a:buChar char="•"/>
            </a:pPr>
            <a:r>
              <a:rPr lang="it-IT" b="0" dirty="0" smtClean="0"/>
              <a:t> DISTURBI CIRCOLATORI ARTERIOSI E/O VENOSI</a:t>
            </a:r>
          </a:p>
          <a:p>
            <a:pPr>
              <a:buFontTx/>
              <a:buChar char="•"/>
            </a:pPr>
            <a:r>
              <a:rPr lang="it-IT" b="0" dirty="0" smtClean="0"/>
              <a:t> DISTURBI NERVOSI</a:t>
            </a:r>
          </a:p>
          <a:p>
            <a:pPr>
              <a:buFontTx/>
              <a:buChar char="•"/>
            </a:pPr>
            <a:r>
              <a:rPr lang="it-IT" b="0" dirty="0" smtClean="0"/>
              <a:t> PERDITA DELLA RIDUZIONE</a:t>
            </a:r>
            <a:endParaRPr lang="it-IT" b="0" dirty="0"/>
          </a:p>
        </p:txBody>
      </p:sp>
      <p:sp>
        <p:nvSpPr>
          <p:cNvPr id="11" name="CasellaDiTesto 10"/>
          <p:cNvSpPr txBox="1"/>
          <p:nvPr/>
        </p:nvSpPr>
        <p:spPr>
          <a:xfrm>
            <a:off x="0" y="3140968"/>
            <a:ext cx="3636701" cy="2677656"/>
          </a:xfrm>
          <a:prstGeom prst="rect">
            <a:avLst/>
          </a:prstGeom>
          <a:noFill/>
        </p:spPr>
        <p:txBody>
          <a:bodyPr wrap="none" rtlCol="0">
            <a:spAutoFit/>
          </a:bodyPr>
          <a:lstStyle/>
          <a:p>
            <a:r>
              <a:rPr lang="it-IT" sz="2800" b="1" dirty="0" smtClean="0"/>
              <a:t>LEGATI ALLA PRESENZA</a:t>
            </a:r>
          </a:p>
          <a:p>
            <a:r>
              <a:rPr lang="it-IT" sz="2800" b="1" dirty="0" smtClean="0"/>
              <a:t> DEL GESSO</a:t>
            </a:r>
          </a:p>
          <a:p>
            <a:endParaRPr lang="it-IT" sz="2800" b="1" dirty="0" smtClean="0"/>
          </a:p>
          <a:p>
            <a:endParaRPr lang="it-IT" sz="2800" b="1" dirty="0" smtClean="0"/>
          </a:p>
          <a:p>
            <a:r>
              <a:rPr lang="it-IT" sz="2800" b="1" dirty="0" smtClean="0"/>
              <a:t>CATTIVO</a:t>
            </a:r>
          </a:p>
          <a:p>
            <a:r>
              <a:rPr lang="it-IT" sz="2800" b="1" dirty="0" smtClean="0"/>
              <a:t> CONFEZIONAMENTO</a:t>
            </a:r>
            <a:endParaRPr lang="it-IT" sz="28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1828800" y="1679575"/>
            <a:ext cx="5640840"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 (A CIELO APERTO </a:t>
            </a:r>
            <a:r>
              <a:rPr lang="it-IT" sz="3600" dirty="0" smtClean="0"/>
              <a:t> </a:t>
            </a:r>
            <a:r>
              <a:rPr lang="it-IT" sz="3600" dirty="0" smtClean="0"/>
              <a:t>o CHIUSO)</a:t>
            </a:r>
            <a:endParaRPr lang="it-IT" sz="3600" dirty="0" smtClean="0"/>
          </a:p>
        </p:txBody>
      </p:sp>
      <p:sp>
        <p:nvSpPr>
          <p:cNvPr id="7" name="Text Box 8"/>
          <p:cNvSpPr txBox="1">
            <a:spLocks noChangeArrowheads="1"/>
          </p:cNvSpPr>
          <p:nvPr/>
        </p:nvSpPr>
        <p:spPr bwMode="auto">
          <a:xfrm>
            <a:off x="395536" y="2564904"/>
            <a:ext cx="5127237" cy="1902059"/>
          </a:xfrm>
          <a:prstGeom prst="rect">
            <a:avLst/>
          </a:prstGeom>
          <a:noFill/>
          <a:ln w="9525">
            <a:noFill/>
            <a:miter lim="800000"/>
            <a:headEnd/>
            <a:tailEnd/>
          </a:ln>
        </p:spPr>
        <p:txBody>
          <a:bodyPr wrap="none">
            <a:spAutoFit/>
          </a:bodyPr>
          <a:lstStyle/>
          <a:p>
            <a:r>
              <a:rPr lang="it-IT" sz="2400" b="1" dirty="0" smtClean="0"/>
              <a:t>INDICAZIONI: </a:t>
            </a:r>
          </a:p>
          <a:p>
            <a:pPr>
              <a:lnSpc>
                <a:spcPct val="130000"/>
              </a:lnSpc>
              <a:buClr>
                <a:srgbClr val="FF3399"/>
              </a:buClr>
              <a:buFont typeface="Wingdings" pitchFamily="2" charset="2"/>
              <a:buChar char="ü"/>
            </a:pPr>
            <a:r>
              <a:rPr lang="it-IT" sz="2400" b="0" dirty="0" smtClean="0"/>
              <a:t> </a:t>
            </a:r>
            <a:r>
              <a:rPr lang="it-IT" sz="2400" dirty="0" smtClean="0"/>
              <a:t>FRATTURE IRRIDUCIBILI ED INSTABILI </a:t>
            </a:r>
          </a:p>
          <a:p>
            <a:pPr>
              <a:lnSpc>
                <a:spcPct val="130000"/>
              </a:lnSpc>
              <a:buClr>
                <a:srgbClr val="FF3399"/>
              </a:buClr>
              <a:buFont typeface="Wingdings" pitchFamily="2" charset="2"/>
              <a:buChar char="ü"/>
            </a:pPr>
            <a:r>
              <a:rPr lang="it-IT" sz="2400" dirty="0" smtClean="0"/>
              <a:t> POLIFRATTURATO</a:t>
            </a:r>
          </a:p>
          <a:p>
            <a:pPr>
              <a:lnSpc>
                <a:spcPct val="130000"/>
              </a:lnSpc>
              <a:buClr>
                <a:srgbClr val="FF3399"/>
              </a:buClr>
              <a:buFont typeface="Wingdings" pitchFamily="2" charset="2"/>
              <a:buChar char="ü"/>
            </a:pPr>
            <a:r>
              <a:rPr lang="it-IT" sz="2400" dirty="0" smtClean="0"/>
              <a:t> INTERESSAMENTO ARTICOLARE</a:t>
            </a:r>
            <a:endParaRPr lang="it-IT"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7" name="Text Box 6"/>
          <p:cNvSpPr txBox="1">
            <a:spLocks noChangeArrowheads="1"/>
          </p:cNvSpPr>
          <p:nvPr/>
        </p:nvSpPr>
        <p:spPr bwMode="auto">
          <a:xfrm>
            <a:off x="0" y="2204864"/>
            <a:ext cx="4206875" cy="2400657"/>
          </a:xfrm>
          <a:prstGeom prst="rect">
            <a:avLst/>
          </a:prstGeom>
          <a:noFill/>
          <a:ln w="38100">
            <a:solidFill>
              <a:schemeClr val="accent1"/>
            </a:solidFill>
            <a:miter lim="800000"/>
            <a:headEnd/>
            <a:tailEnd/>
          </a:ln>
        </p:spPr>
        <p:txBody>
          <a:bodyPr>
            <a:spAutoFit/>
          </a:bodyPr>
          <a:lstStyle/>
          <a:p>
            <a:pPr>
              <a:buFontTx/>
              <a:buChar char="•"/>
            </a:pPr>
            <a:r>
              <a:rPr lang="it-IT" sz="2400" b="0" dirty="0" smtClean="0"/>
              <a:t> </a:t>
            </a:r>
            <a:r>
              <a:rPr lang="it-IT" sz="2400" b="1" dirty="0" smtClean="0"/>
              <a:t>RIGIDA</a:t>
            </a:r>
            <a:r>
              <a:rPr lang="it-IT" sz="2400" dirty="0" smtClean="0"/>
              <a:t>:</a:t>
            </a:r>
            <a:r>
              <a:rPr lang="it-IT" sz="2400" b="0" dirty="0" smtClean="0"/>
              <a:t> SINTESI STATICA CHE NON PERMETTE ALCUNA  MOBILITÀ INTERFRAMMENTARIA.</a:t>
            </a:r>
          </a:p>
          <a:p>
            <a:pPr>
              <a:buFontTx/>
              <a:buChar char="•"/>
            </a:pPr>
            <a:endParaRPr lang="it-IT" b="0" dirty="0"/>
          </a:p>
          <a:p>
            <a:pPr>
              <a:buFontTx/>
              <a:buChar char="•"/>
            </a:pPr>
            <a:endParaRPr lang="it-IT" b="0" dirty="0"/>
          </a:p>
          <a:p>
            <a:pPr>
              <a:buFontTx/>
              <a:buChar char="•"/>
            </a:pPr>
            <a:endParaRPr lang="it-IT" b="0" dirty="0"/>
          </a:p>
        </p:txBody>
      </p:sp>
      <p:sp>
        <p:nvSpPr>
          <p:cNvPr id="8" name="Text Box 7"/>
          <p:cNvSpPr txBox="1">
            <a:spLocks noChangeArrowheads="1"/>
          </p:cNvSpPr>
          <p:nvPr/>
        </p:nvSpPr>
        <p:spPr bwMode="auto">
          <a:xfrm>
            <a:off x="4953000" y="1988840"/>
            <a:ext cx="4191000" cy="2954655"/>
          </a:xfrm>
          <a:prstGeom prst="rect">
            <a:avLst/>
          </a:prstGeom>
          <a:noFill/>
          <a:ln w="38100">
            <a:solidFill>
              <a:schemeClr val="accent1"/>
            </a:solidFill>
            <a:miter lim="800000"/>
            <a:headEnd/>
            <a:tailEnd/>
          </a:ln>
        </p:spPr>
        <p:txBody>
          <a:bodyPr>
            <a:spAutoFit/>
          </a:bodyPr>
          <a:lstStyle/>
          <a:p>
            <a:pPr>
              <a:buFontTx/>
              <a:buChar char="•"/>
            </a:pPr>
            <a:r>
              <a:rPr lang="it-IT" sz="2400" b="1" dirty="0" smtClean="0"/>
              <a:t>ELASTICA: </a:t>
            </a:r>
            <a:r>
              <a:rPr lang="it-IT" sz="2400" b="0" dirty="0" smtClean="0"/>
              <a:t>SINTESI DINAMICA CHE PERMETTE UNA CERTA MOBILITÀ CONTROLLATA INTERFRAMMENTARIA DETERMINATA DAL CARICO O DALLA CONTRAZIONE MUSCOLARE.</a:t>
            </a:r>
          </a:p>
          <a:p>
            <a:endParaRPr lang="it-IT" b="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051720" y="1556792"/>
            <a:ext cx="4274760"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OSTEOSINTESI RIGIDA</a:t>
            </a:r>
          </a:p>
        </p:txBody>
      </p:sp>
      <p:sp>
        <p:nvSpPr>
          <p:cNvPr id="8" name="Text Box 6"/>
          <p:cNvSpPr txBox="1">
            <a:spLocks noChangeArrowheads="1"/>
          </p:cNvSpPr>
          <p:nvPr/>
        </p:nvSpPr>
        <p:spPr bwMode="auto">
          <a:xfrm>
            <a:off x="1835696" y="2996952"/>
            <a:ext cx="4165628" cy="2308324"/>
          </a:xfrm>
          <a:prstGeom prst="rect">
            <a:avLst/>
          </a:prstGeom>
          <a:noFill/>
          <a:ln w="9525">
            <a:solidFill>
              <a:schemeClr val="accent1"/>
            </a:solidFill>
            <a:miter lim="800000"/>
            <a:headEnd/>
            <a:tailEnd/>
          </a:ln>
        </p:spPr>
        <p:txBody>
          <a:bodyPr wrap="none">
            <a:spAutoFit/>
          </a:bodyPr>
          <a:lstStyle/>
          <a:p>
            <a:pPr>
              <a:buClr>
                <a:schemeClr val="tx2"/>
              </a:buClr>
              <a:buFont typeface="Wingdings" pitchFamily="2" charset="2"/>
              <a:buChar char="ü"/>
            </a:pPr>
            <a:r>
              <a:rPr lang="it-IT" sz="3600" b="0" dirty="0" smtClean="0"/>
              <a:t> VITI </a:t>
            </a:r>
          </a:p>
          <a:p>
            <a:pPr>
              <a:buClr>
                <a:schemeClr val="tx2"/>
              </a:buClr>
              <a:buFont typeface="Wingdings" pitchFamily="2" charset="2"/>
              <a:buChar char="ü"/>
            </a:pPr>
            <a:r>
              <a:rPr lang="it-IT" sz="3600" b="0" dirty="0" smtClean="0"/>
              <a:t> PLACCHE</a:t>
            </a:r>
          </a:p>
          <a:p>
            <a:pPr>
              <a:buClr>
                <a:schemeClr val="tx2"/>
              </a:buClr>
              <a:buFont typeface="Wingdings" pitchFamily="2" charset="2"/>
              <a:buChar char="ü"/>
            </a:pPr>
            <a:r>
              <a:rPr lang="it-IT" sz="3600" b="0" dirty="0" smtClean="0"/>
              <a:t> CERCHIAGGI</a:t>
            </a:r>
          </a:p>
          <a:p>
            <a:pPr>
              <a:buClr>
                <a:schemeClr val="tx2"/>
              </a:buClr>
              <a:buFont typeface="Wingdings" pitchFamily="2" charset="2"/>
              <a:buChar char="ü"/>
            </a:pPr>
            <a:r>
              <a:rPr lang="it-IT" sz="3600" b="0" dirty="0" smtClean="0"/>
              <a:t> FISSATORI ESTERNI</a:t>
            </a:r>
            <a:endParaRPr lang="it-IT" sz="36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1754326"/>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0" y="2636912"/>
            <a:ext cx="8280920" cy="1077218"/>
          </a:xfrm>
          <a:prstGeom prst="rect">
            <a:avLst/>
          </a:prstGeom>
          <a:noFill/>
        </p:spPr>
        <p:txBody>
          <a:bodyPr wrap="square" rtlCol="0">
            <a:spAutoFit/>
          </a:bodyPr>
          <a:lstStyle/>
          <a:p>
            <a:r>
              <a:rPr lang="it-IT" sz="3200" b="1" i="1" dirty="0" smtClean="0"/>
              <a:t>CONTUSIONI</a:t>
            </a:r>
          </a:p>
          <a:p>
            <a:r>
              <a:rPr lang="it-IT" sz="3200" b="1" i="1" dirty="0" smtClean="0"/>
              <a:t> SOTTOCUTANEE</a:t>
            </a:r>
            <a:endParaRPr lang="it-IT" sz="3200" b="1" i="1" dirty="0"/>
          </a:p>
        </p:txBody>
      </p:sp>
      <p:pic>
        <p:nvPicPr>
          <p:cNvPr id="7" name="Immagine 6" descr="n5550698.jpg"/>
          <p:cNvPicPr>
            <a:picLocks noChangeAspect="1"/>
          </p:cNvPicPr>
          <p:nvPr/>
        </p:nvPicPr>
        <p:blipFill>
          <a:blip r:embed="rId4" cstate="print"/>
          <a:stretch>
            <a:fillRect/>
          </a:stretch>
        </p:blipFill>
        <p:spPr>
          <a:xfrm>
            <a:off x="2997425" y="2564904"/>
            <a:ext cx="5596035" cy="364958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3275856" y="1340768"/>
            <a:ext cx="2696379"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PLACCA </a:t>
            </a:r>
            <a:r>
              <a:rPr lang="it-IT" sz="3600" dirty="0" err="1" smtClean="0"/>
              <a:t>+VITI</a:t>
            </a:r>
            <a:endParaRPr lang="it-IT" sz="3600" dirty="0" smtClean="0"/>
          </a:p>
        </p:txBody>
      </p:sp>
      <p:pic>
        <p:nvPicPr>
          <p:cNvPr id="8" name="Immagine 7" descr="placca e viti post.jpg"/>
          <p:cNvPicPr>
            <a:picLocks noChangeAspect="1"/>
          </p:cNvPicPr>
          <p:nvPr/>
        </p:nvPicPr>
        <p:blipFill>
          <a:blip r:embed="rId4" cstate="print"/>
          <a:stretch>
            <a:fillRect/>
          </a:stretch>
        </p:blipFill>
        <p:spPr>
          <a:xfrm>
            <a:off x="1576692" y="2132856"/>
            <a:ext cx="2059204" cy="4293096"/>
          </a:xfrm>
          <a:prstGeom prst="rect">
            <a:avLst/>
          </a:prstGeom>
        </p:spPr>
      </p:pic>
      <p:pic>
        <p:nvPicPr>
          <p:cNvPr id="12" name="Immagine 11" descr="placca e viti pre.jpg"/>
          <p:cNvPicPr>
            <a:picLocks noChangeAspect="1"/>
          </p:cNvPicPr>
          <p:nvPr/>
        </p:nvPicPr>
        <p:blipFill>
          <a:blip r:embed="rId5" cstate="print"/>
          <a:stretch>
            <a:fillRect/>
          </a:stretch>
        </p:blipFill>
        <p:spPr>
          <a:xfrm>
            <a:off x="5765816" y="2115573"/>
            <a:ext cx="1902528" cy="4337764"/>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4067944" y="1556792"/>
            <a:ext cx="1888466"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PLACCHE</a:t>
            </a:r>
          </a:p>
        </p:txBody>
      </p:sp>
      <p:pic>
        <p:nvPicPr>
          <p:cNvPr id="7" name="Immagine 6" descr="placca pre.jpg"/>
          <p:cNvPicPr>
            <a:picLocks noChangeAspect="1"/>
          </p:cNvPicPr>
          <p:nvPr/>
        </p:nvPicPr>
        <p:blipFill>
          <a:blip r:embed="rId4" cstate="print"/>
          <a:stretch>
            <a:fillRect/>
          </a:stretch>
        </p:blipFill>
        <p:spPr>
          <a:xfrm>
            <a:off x="1763688" y="2276872"/>
            <a:ext cx="2466342" cy="4248472"/>
          </a:xfrm>
          <a:prstGeom prst="rect">
            <a:avLst/>
          </a:prstGeom>
        </p:spPr>
      </p:pic>
      <p:pic>
        <p:nvPicPr>
          <p:cNvPr id="8" name="Immagine 7" descr="placca post.jpg"/>
          <p:cNvPicPr>
            <a:picLocks noChangeAspect="1"/>
          </p:cNvPicPr>
          <p:nvPr/>
        </p:nvPicPr>
        <p:blipFill>
          <a:blip r:embed="rId5" cstate="print"/>
          <a:stretch>
            <a:fillRect/>
          </a:stretch>
        </p:blipFill>
        <p:spPr>
          <a:xfrm>
            <a:off x="5148064" y="2276872"/>
            <a:ext cx="2507421" cy="422108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3635896" y="1556792"/>
            <a:ext cx="2825389"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CERCHIAGGIO</a:t>
            </a:r>
          </a:p>
        </p:txBody>
      </p:sp>
      <p:pic>
        <p:nvPicPr>
          <p:cNvPr id="7" name="Immagine 6" descr="cerchiaggio pre ll.jpg"/>
          <p:cNvPicPr>
            <a:picLocks noChangeAspect="1"/>
          </p:cNvPicPr>
          <p:nvPr/>
        </p:nvPicPr>
        <p:blipFill>
          <a:blip r:embed="rId4" cstate="print"/>
          <a:stretch>
            <a:fillRect/>
          </a:stretch>
        </p:blipFill>
        <p:spPr>
          <a:xfrm>
            <a:off x="1475656" y="2202178"/>
            <a:ext cx="2304256" cy="4151766"/>
          </a:xfrm>
          <a:prstGeom prst="rect">
            <a:avLst/>
          </a:prstGeom>
        </p:spPr>
      </p:pic>
      <p:pic>
        <p:nvPicPr>
          <p:cNvPr id="8" name="Immagine 7" descr="cerchiaggio post.jpg"/>
          <p:cNvPicPr>
            <a:picLocks noChangeAspect="1"/>
          </p:cNvPicPr>
          <p:nvPr/>
        </p:nvPicPr>
        <p:blipFill>
          <a:blip r:embed="rId5" cstate="print"/>
          <a:stretch>
            <a:fillRect/>
          </a:stretch>
        </p:blipFill>
        <p:spPr>
          <a:xfrm>
            <a:off x="5220072" y="2182592"/>
            <a:ext cx="2592288" cy="424336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771800" y="1628800"/>
            <a:ext cx="3997313"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FISSATORE ESTERNO</a:t>
            </a:r>
          </a:p>
        </p:txBody>
      </p:sp>
      <p:pic>
        <p:nvPicPr>
          <p:cNvPr id="7" name="Immagine 6" descr="fe pre.jpg"/>
          <p:cNvPicPr>
            <a:picLocks noChangeAspect="1"/>
          </p:cNvPicPr>
          <p:nvPr/>
        </p:nvPicPr>
        <p:blipFill>
          <a:blip r:embed="rId4" cstate="print"/>
          <a:stretch>
            <a:fillRect/>
          </a:stretch>
        </p:blipFill>
        <p:spPr>
          <a:xfrm>
            <a:off x="1835696" y="2204864"/>
            <a:ext cx="1458394" cy="4221088"/>
          </a:xfrm>
          <a:prstGeom prst="rect">
            <a:avLst/>
          </a:prstGeom>
        </p:spPr>
      </p:pic>
      <p:pic>
        <p:nvPicPr>
          <p:cNvPr id="11" name="Immagine 10" descr="fe post.jpg"/>
          <p:cNvPicPr>
            <a:picLocks noChangeAspect="1"/>
          </p:cNvPicPr>
          <p:nvPr/>
        </p:nvPicPr>
        <p:blipFill>
          <a:blip r:embed="rId5" cstate="print"/>
          <a:stretch>
            <a:fillRect/>
          </a:stretch>
        </p:blipFill>
        <p:spPr>
          <a:xfrm>
            <a:off x="4253806" y="2234002"/>
            <a:ext cx="3486546" cy="419195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051720" y="1556792"/>
            <a:ext cx="4706353"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OSTEOSINTESI ELASTICA</a:t>
            </a:r>
          </a:p>
        </p:txBody>
      </p:sp>
      <p:sp>
        <p:nvSpPr>
          <p:cNvPr id="7" name="Text Box 5"/>
          <p:cNvSpPr txBox="1">
            <a:spLocks noChangeArrowheads="1"/>
          </p:cNvSpPr>
          <p:nvPr/>
        </p:nvSpPr>
        <p:spPr bwMode="auto">
          <a:xfrm>
            <a:off x="1763688" y="2636912"/>
            <a:ext cx="1823191" cy="523220"/>
          </a:xfrm>
          <a:prstGeom prst="rect">
            <a:avLst/>
          </a:prstGeom>
          <a:noFill/>
          <a:ln w="9525">
            <a:solidFill>
              <a:schemeClr val="accent1"/>
            </a:solidFill>
            <a:miter lim="800000"/>
            <a:headEnd/>
            <a:tailEnd/>
          </a:ln>
        </p:spPr>
        <p:txBody>
          <a:bodyPr wrap="none">
            <a:spAutoFit/>
          </a:bodyPr>
          <a:lstStyle/>
          <a:p>
            <a:r>
              <a:rPr lang="it-IT" sz="2800" b="1" dirty="0"/>
              <a:t>CORTICALE</a:t>
            </a:r>
          </a:p>
        </p:txBody>
      </p:sp>
      <p:sp>
        <p:nvSpPr>
          <p:cNvPr id="8" name="Text Box 6"/>
          <p:cNvSpPr txBox="1">
            <a:spLocks noChangeArrowheads="1"/>
          </p:cNvSpPr>
          <p:nvPr/>
        </p:nvSpPr>
        <p:spPr bwMode="auto">
          <a:xfrm>
            <a:off x="1547664" y="4005064"/>
            <a:ext cx="2171172" cy="923330"/>
          </a:xfrm>
          <a:prstGeom prst="rect">
            <a:avLst/>
          </a:prstGeom>
          <a:noFill/>
          <a:ln w="9525">
            <a:solidFill>
              <a:schemeClr val="accent1"/>
            </a:solidFill>
            <a:miter lim="800000"/>
            <a:headEnd/>
            <a:tailEnd/>
          </a:ln>
        </p:spPr>
        <p:txBody>
          <a:bodyPr wrap="none">
            <a:spAutoFit/>
          </a:bodyPr>
          <a:lstStyle/>
          <a:p>
            <a:pPr>
              <a:buClr>
                <a:schemeClr val="tx2"/>
              </a:buClr>
              <a:buFont typeface="Wingdings" pitchFamily="2" charset="2"/>
              <a:buChar char="ü"/>
            </a:pPr>
            <a:r>
              <a:rPr lang="it-IT" b="0" dirty="0" smtClean="0"/>
              <a:t> PLACCHE</a:t>
            </a:r>
          </a:p>
          <a:p>
            <a:pPr>
              <a:buClr>
                <a:schemeClr val="tx2"/>
              </a:buClr>
              <a:buFont typeface="Wingdings" pitchFamily="2" charset="2"/>
              <a:buChar char="ü"/>
            </a:pPr>
            <a:endParaRPr lang="it-IT" b="0" dirty="0" smtClean="0"/>
          </a:p>
          <a:p>
            <a:pPr>
              <a:buClr>
                <a:schemeClr val="tx2"/>
              </a:buClr>
              <a:buFont typeface="Wingdings" pitchFamily="2" charset="2"/>
              <a:buChar char="ü"/>
            </a:pPr>
            <a:r>
              <a:rPr lang="it-IT" b="0" dirty="0" smtClean="0"/>
              <a:t> FISSATORI ESTERNI</a:t>
            </a:r>
            <a:endParaRPr lang="it-IT" b="0" dirty="0"/>
          </a:p>
        </p:txBody>
      </p:sp>
      <p:sp>
        <p:nvSpPr>
          <p:cNvPr id="11" name="Text Box 7"/>
          <p:cNvSpPr txBox="1">
            <a:spLocks noChangeArrowheads="1"/>
          </p:cNvSpPr>
          <p:nvPr/>
        </p:nvSpPr>
        <p:spPr bwMode="auto">
          <a:xfrm>
            <a:off x="4788024" y="2636912"/>
            <a:ext cx="2842445" cy="523220"/>
          </a:xfrm>
          <a:prstGeom prst="rect">
            <a:avLst/>
          </a:prstGeom>
          <a:noFill/>
          <a:ln w="9525">
            <a:solidFill>
              <a:schemeClr val="accent1"/>
            </a:solidFill>
            <a:miter lim="800000"/>
            <a:headEnd/>
            <a:tailEnd/>
          </a:ln>
        </p:spPr>
        <p:txBody>
          <a:bodyPr wrap="none">
            <a:spAutoFit/>
          </a:bodyPr>
          <a:lstStyle/>
          <a:p>
            <a:r>
              <a:rPr lang="it-IT" sz="2800" b="1" dirty="0"/>
              <a:t>ENDOMIDOLLARE</a:t>
            </a:r>
          </a:p>
        </p:txBody>
      </p:sp>
      <p:sp>
        <p:nvSpPr>
          <p:cNvPr id="12" name="Text Box 8"/>
          <p:cNvSpPr txBox="1">
            <a:spLocks noChangeArrowheads="1"/>
          </p:cNvSpPr>
          <p:nvPr/>
        </p:nvSpPr>
        <p:spPr bwMode="auto">
          <a:xfrm>
            <a:off x="4860032" y="4005064"/>
            <a:ext cx="2730235" cy="923330"/>
          </a:xfrm>
          <a:prstGeom prst="rect">
            <a:avLst/>
          </a:prstGeom>
          <a:noFill/>
          <a:ln w="9525">
            <a:solidFill>
              <a:schemeClr val="accent1"/>
            </a:solidFill>
            <a:miter lim="800000"/>
            <a:headEnd/>
            <a:tailEnd/>
          </a:ln>
        </p:spPr>
        <p:txBody>
          <a:bodyPr wrap="none">
            <a:spAutoFit/>
          </a:bodyPr>
          <a:lstStyle/>
          <a:p>
            <a:pPr>
              <a:buClr>
                <a:srgbClr val="FF66FF"/>
              </a:buClr>
              <a:buFont typeface="Wingdings" pitchFamily="2" charset="2"/>
              <a:buChar char="ü"/>
            </a:pPr>
            <a:r>
              <a:rPr lang="it-IT" b="0" dirty="0"/>
              <a:t> </a:t>
            </a:r>
            <a:r>
              <a:rPr lang="it-IT" b="0" dirty="0" smtClean="0"/>
              <a:t>CHIODI </a:t>
            </a:r>
            <a:r>
              <a:rPr lang="it-IT" b="0" dirty="0" err="1" smtClean="0"/>
              <a:t>DI</a:t>
            </a:r>
            <a:r>
              <a:rPr lang="it-IT" b="0" dirty="0" smtClean="0"/>
              <a:t> RUSH, ENDER </a:t>
            </a:r>
          </a:p>
          <a:p>
            <a:pPr>
              <a:buClr>
                <a:srgbClr val="FF66FF"/>
              </a:buClr>
              <a:buFont typeface="Wingdings" pitchFamily="2" charset="2"/>
              <a:buNone/>
            </a:pPr>
            <a:r>
              <a:rPr lang="it-IT" b="0" dirty="0" smtClean="0"/>
              <a:t>           </a:t>
            </a:r>
          </a:p>
          <a:p>
            <a:pPr>
              <a:buClr>
                <a:srgbClr val="FF66FF"/>
              </a:buClr>
              <a:buFont typeface="Wingdings" pitchFamily="2" charset="2"/>
              <a:buChar char="ü"/>
            </a:pPr>
            <a:r>
              <a:rPr lang="it-IT" b="0" dirty="0" smtClean="0"/>
              <a:t> CHIODI BLOCCATI</a:t>
            </a:r>
            <a:endParaRPr lang="it-IT" b="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10" name="Text Box 5"/>
          <p:cNvSpPr txBox="1">
            <a:spLocks noChangeArrowheads="1"/>
          </p:cNvSpPr>
          <p:nvPr/>
        </p:nvSpPr>
        <p:spPr bwMode="auto">
          <a:xfrm>
            <a:off x="2267744" y="1628800"/>
            <a:ext cx="5182829"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CHIODO ENDOMIDOLLARE</a:t>
            </a:r>
          </a:p>
        </p:txBody>
      </p:sp>
      <p:pic>
        <p:nvPicPr>
          <p:cNvPr id="8" name="Immagine 7" descr="chiodo pre.jpg"/>
          <p:cNvPicPr>
            <a:picLocks noChangeAspect="1"/>
          </p:cNvPicPr>
          <p:nvPr/>
        </p:nvPicPr>
        <p:blipFill>
          <a:blip r:embed="rId4" cstate="print"/>
          <a:stretch>
            <a:fillRect/>
          </a:stretch>
        </p:blipFill>
        <p:spPr>
          <a:xfrm>
            <a:off x="1835696" y="2348879"/>
            <a:ext cx="1944216" cy="3978985"/>
          </a:xfrm>
          <a:prstGeom prst="rect">
            <a:avLst/>
          </a:prstGeom>
        </p:spPr>
      </p:pic>
      <p:pic>
        <p:nvPicPr>
          <p:cNvPr id="11" name="Immagine 10" descr="chiodo post.jpg"/>
          <p:cNvPicPr>
            <a:picLocks noChangeAspect="1"/>
          </p:cNvPicPr>
          <p:nvPr/>
        </p:nvPicPr>
        <p:blipFill>
          <a:blip r:embed="rId5" cstate="print"/>
          <a:stretch>
            <a:fillRect/>
          </a:stretch>
        </p:blipFill>
        <p:spPr>
          <a:xfrm>
            <a:off x="4499992" y="2348879"/>
            <a:ext cx="3124926" cy="388843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923330"/>
          </a:xfrm>
          <a:prstGeom prst="rect">
            <a:avLst/>
          </a:prstGeom>
          <a:noFill/>
        </p:spPr>
        <p:txBody>
          <a:bodyPr wrap="square" rtlCol="0">
            <a:spAutoFit/>
          </a:bodyPr>
          <a:lstStyle/>
          <a:p>
            <a:pPr algn="ctr"/>
            <a:r>
              <a:rPr lang="it-IT" sz="5400" b="1" i="1" dirty="0" smtClean="0">
                <a:solidFill>
                  <a:schemeClr val="accent1">
                    <a:lumMod val="75000"/>
                  </a:schemeClr>
                </a:solidFill>
              </a:rPr>
              <a:t>TERAPIA CRUENTA </a:t>
            </a:r>
            <a:endParaRPr lang="it-IT" sz="5400" b="1" i="1" dirty="0">
              <a:solidFill>
                <a:schemeClr val="accent1">
                  <a:lumMod val="75000"/>
                </a:schemeClr>
              </a:solidFill>
            </a:endParaRPr>
          </a:p>
        </p:txBody>
      </p:sp>
      <p:sp>
        <p:nvSpPr>
          <p:cNvPr id="7" name="CasellaDiTesto 6"/>
          <p:cNvSpPr txBox="1"/>
          <p:nvPr/>
        </p:nvSpPr>
        <p:spPr>
          <a:xfrm>
            <a:off x="2195736" y="3356992"/>
            <a:ext cx="4824536" cy="369332"/>
          </a:xfrm>
          <a:prstGeom prst="rect">
            <a:avLst/>
          </a:prstGeom>
          <a:noFill/>
        </p:spPr>
        <p:txBody>
          <a:bodyPr wrap="square" rtlCol="0">
            <a:spAutoFit/>
          </a:bodyPr>
          <a:lstStyle/>
          <a:p>
            <a:endParaRPr lang="it-IT" dirty="0"/>
          </a:p>
        </p:txBody>
      </p:sp>
      <p:sp>
        <p:nvSpPr>
          <p:cNvPr id="8" name="Text Box 5"/>
          <p:cNvSpPr txBox="1">
            <a:spLocks noChangeArrowheads="1"/>
          </p:cNvSpPr>
          <p:nvPr/>
        </p:nvSpPr>
        <p:spPr bwMode="auto">
          <a:xfrm>
            <a:off x="3842649" y="1628800"/>
            <a:ext cx="1737463"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PROTESI</a:t>
            </a:r>
          </a:p>
        </p:txBody>
      </p:sp>
      <p:pic>
        <p:nvPicPr>
          <p:cNvPr id="10" name="Immagine 9" descr="protesi pre.jpg"/>
          <p:cNvPicPr>
            <a:picLocks noChangeAspect="1"/>
          </p:cNvPicPr>
          <p:nvPr/>
        </p:nvPicPr>
        <p:blipFill>
          <a:blip r:embed="rId4" cstate="print"/>
          <a:stretch>
            <a:fillRect/>
          </a:stretch>
        </p:blipFill>
        <p:spPr>
          <a:xfrm>
            <a:off x="1619672" y="2420888"/>
            <a:ext cx="2618801" cy="3884687"/>
          </a:xfrm>
          <a:prstGeom prst="rect">
            <a:avLst/>
          </a:prstGeom>
        </p:spPr>
      </p:pic>
      <p:pic>
        <p:nvPicPr>
          <p:cNvPr id="11" name="Immagine 10" descr="protesi post.jpg"/>
          <p:cNvPicPr>
            <a:picLocks noChangeAspect="1"/>
          </p:cNvPicPr>
          <p:nvPr/>
        </p:nvPicPr>
        <p:blipFill>
          <a:blip r:embed="rId5" cstate="print"/>
          <a:stretch>
            <a:fillRect/>
          </a:stretch>
        </p:blipFill>
        <p:spPr>
          <a:xfrm>
            <a:off x="5148064" y="2420887"/>
            <a:ext cx="2286855" cy="381642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892552"/>
          </a:xfrm>
          <a:prstGeom prst="rect">
            <a:avLst/>
          </a:prstGeom>
          <a:noFill/>
        </p:spPr>
        <p:txBody>
          <a:bodyPr wrap="square" rtlCol="0">
            <a:spAutoFit/>
          </a:bodyPr>
          <a:lstStyle/>
          <a:p>
            <a:pPr algn="ctr"/>
            <a:r>
              <a:rPr lang="it-IT" sz="5200" b="1" i="1" dirty="0" smtClean="0">
                <a:solidFill>
                  <a:schemeClr val="accent1">
                    <a:lumMod val="75000"/>
                  </a:schemeClr>
                </a:solidFill>
              </a:rPr>
              <a:t>OSTEOSINTESI A MINIMA</a:t>
            </a:r>
            <a:endParaRPr lang="it-IT" sz="5200" b="1" i="1" dirty="0">
              <a:solidFill>
                <a:schemeClr val="accent1">
                  <a:lumMod val="75000"/>
                </a:schemeClr>
              </a:solidFill>
            </a:endParaRPr>
          </a:p>
        </p:txBody>
      </p:sp>
      <p:sp>
        <p:nvSpPr>
          <p:cNvPr id="7" name="CasellaDiTesto 6"/>
          <p:cNvSpPr txBox="1"/>
          <p:nvPr/>
        </p:nvSpPr>
        <p:spPr>
          <a:xfrm>
            <a:off x="2195736" y="3356992"/>
            <a:ext cx="4824536" cy="369332"/>
          </a:xfrm>
          <a:prstGeom prst="rect">
            <a:avLst/>
          </a:prstGeom>
          <a:noFill/>
        </p:spPr>
        <p:txBody>
          <a:bodyPr wrap="square" rtlCol="0">
            <a:spAutoFit/>
          </a:bodyPr>
          <a:lstStyle/>
          <a:p>
            <a:endParaRPr lang="it-IT" dirty="0"/>
          </a:p>
        </p:txBody>
      </p:sp>
      <p:sp>
        <p:nvSpPr>
          <p:cNvPr id="8" name="Text Box 5"/>
          <p:cNvSpPr txBox="1">
            <a:spLocks noChangeArrowheads="1"/>
          </p:cNvSpPr>
          <p:nvPr/>
        </p:nvSpPr>
        <p:spPr bwMode="auto">
          <a:xfrm>
            <a:off x="2195736" y="1556792"/>
            <a:ext cx="4984891" cy="830997"/>
          </a:xfrm>
          <a:prstGeom prst="rect">
            <a:avLst/>
          </a:prstGeom>
          <a:noFill/>
          <a:ln w="9525">
            <a:noFill/>
            <a:miter lim="800000"/>
            <a:headEnd/>
            <a:tailEnd/>
          </a:ln>
        </p:spPr>
        <p:txBody>
          <a:bodyPr wrap="none">
            <a:spAutoFit/>
          </a:bodyPr>
          <a:lstStyle/>
          <a:p>
            <a:pPr algn="ctr"/>
            <a:r>
              <a:rPr lang="it-IT" sz="2400" b="0" dirty="0" smtClean="0"/>
              <a:t>SINTESI CON MEZZI METALLICI MINIMI</a:t>
            </a:r>
          </a:p>
          <a:p>
            <a:pPr algn="ctr"/>
            <a:r>
              <a:rPr lang="it-IT" sz="2400" b="0" dirty="0" smtClean="0"/>
              <a:t>(FILI </a:t>
            </a:r>
            <a:r>
              <a:rPr lang="it-IT" sz="2400" b="0" dirty="0" err="1" smtClean="0"/>
              <a:t>DI</a:t>
            </a:r>
            <a:r>
              <a:rPr lang="it-IT" sz="2400" b="0" dirty="0" smtClean="0"/>
              <a:t> KIRSHNER, VITI, ECC.)</a:t>
            </a:r>
            <a:endParaRPr lang="it-IT" sz="2400" b="0" dirty="0"/>
          </a:p>
        </p:txBody>
      </p:sp>
      <p:sp>
        <p:nvSpPr>
          <p:cNvPr id="11" name="Text Box 7"/>
          <p:cNvSpPr txBox="1">
            <a:spLocks noChangeArrowheads="1"/>
          </p:cNvSpPr>
          <p:nvPr/>
        </p:nvSpPr>
        <p:spPr bwMode="auto">
          <a:xfrm>
            <a:off x="1403648" y="3717032"/>
            <a:ext cx="5328510" cy="1754326"/>
          </a:xfrm>
          <a:prstGeom prst="rect">
            <a:avLst/>
          </a:prstGeom>
          <a:noFill/>
          <a:ln w="9525">
            <a:solidFill>
              <a:schemeClr val="accent1"/>
            </a:solidFill>
            <a:miter lim="800000"/>
            <a:headEnd/>
            <a:tailEnd/>
          </a:ln>
        </p:spPr>
        <p:txBody>
          <a:bodyPr wrap="none">
            <a:spAutoFit/>
          </a:bodyPr>
          <a:lstStyle/>
          <a:p>
            <a:pPr>
              <a:buClr>
                <a:schemeClr val="tx2"/>
              </a:buClr>
              <a:buFont typeface="Wingdings" pitchFamily="2" charset="2"/>
              <a:buChar char="ü"/>
            </a:pPr>
            <a:r>
              <a:rPr lang="it-IT" sz="3600" b="0" dirty="0" smtClean="0"/>
              <a:t> POCO INDAGINOSA</a:t>
            </a:r>
          </a:p>
          <a:p>
            <a:pPr>
              <a:buClr>
                <a:schemeClr val="tx2"/>
              </a:buClr>
              <a:buFont typeface="Wingdings" pitchFamily="2" charset="2"/>
              <a:buChar char="ü"/>
            </a:pPr>
            <a:r>
              <a:rPr lang="it-IT" sz="3600" b="0" dirty="0" smtClean="0"/>
              <a:t> POCO TRAUMATIZZANTE</a:t>
            </a:r>
          </a:p>
          <a:p>
            <a:pPr>
              <a:buClr>
                <a:schemeClr val="tx2"/>
              </a:buClr>
              <a:buFont typeface="Wingdings" pitchFamily="2" charset="2"/>
              <a:buChar char="ü"/>
            </a:pPr>
            <a:r>
              <a:rPr lang="it-IT" sz="3600" b="0" dirty="0" smtClean="0"/>
              <a:t> VIA PERCUTANEA</a:t>
            </a:r>
            <a:endParaRPr lang="it-IT" sz="3600" b="0" dirty="0"/>
          </a:p>
        </p:txBody>
      </p:sp>
      <p:sp>
        <p:nvSpPr>
          <p:cNvPr id="12" name="Text Box 6"/>
          <p:cNvSpPr txBox="1">
            <a:spLocks noChangeArrowheads="1"/>
          </p:cNvSpPr>
          <p:nvPr/>
        </p:nvSpPr>
        <p:spPr bwMode="auto">
          <a:xfrm>
            <a:off x="3851920" y="2780928"/>
            <a:ext cx="1706429" cy="523220"/>
          </a:xfrm>
          <a:prstGeom prst="rect">
            <a:avLst/>
          </a:prstGeom>
          <a:noFill/>
          <a:ln w="9525">
            <a:solidFill>
              <a:schemeClr val="accent1"/>
            </a:solidFill>
            <a:miter lim="800000"/>
            <a:headEnd/>
            <a:tailEnd/>
          </a:ln>
        </p:spPr>
        <p:txBody>
          <a:bodyPr wrap="none">
            <a:spAutoFit/>
          </a:bodyPr>
          <a:lstStyle/>
          <a:p>
            <a:r>
              <a:rPr lang="it-IT" sz="2800" dirty="0"/>
              <a:t>VANTAGGI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259632" y="548680"/>
            <a:ext cx="7236296" cy="892552"/>
          </a:xfrm>
          <a:prstGeom prst="rect">
            <a:avLst/>
          </a:prstGeom>
          <a:noFill/>
        </p:spPr>
        <p:txBody>
          <a:bodyPr wrap="square" rtlCol="0">
            <a:spAutoFit/>
          </a:bodyPr>
          <a:lstStyle/>
          <a:p>
            <a:pPr algn="ctr"/>
            <a:r>
              <a:rPr lang="it-IT" sz="5200" b="1" i="1" dirty="0" smtClean="0">
                <a:solidFill>
                  <a:schemeClr val="accent1">
                    <a:lumMod val="75000"/>
                  </a:schemeClr>
                </a:solidFill>
              </a:rPr>
              <a:t>OSTEOSINTESI A MINIMA</a:t>
            </a:r>
            <a:endParaRPr lang="it-IT" sz="5200" b="1" i="1" dirty="0">
              <a:solidFill>
                <a:schemeClr val="accent1">
                  <a:lumMod val="75000"/>
                </a:schemeClr>
              </a:solidFill>
            </a:endParaRPr>
          </a:p>
        </p:txBody>
      </p:sp>
      <p:sp>
        <p:nvSpPr>
          <p:cNvPr id="7" name="CasellaDiTesto 6"/>
          <p:cNvSpPr txBox="1"/>
          <p:nvPr/>
        </p:nvSpPr>
        <p:spPr>
          <a:xfrm>
            <a:off x="2195736" y="3356992"/>
            <a:ext cx="4824536" cy="369332"/>
          </a:xfrm>
          <a:prstGeom prst="rect">
            <a:avLst/>
          </a:prstGeom>
          <a:noFill/>
        </p:spPr>
        <p:txBody>
          <a:bodyPr wrap="square" rtlCol="0">
            <a:spAutoFit/>
          </a:bodyPr>
          <a:lstStyle/>
          <a:p>
            <a:endParaRPr lang="it-IT" dirty="0"/>
          </a:p>
        </p:txBody>
      </p:sp>
      <p:pic>
        <p:nvPicPr>
          <p:cNvPr id="8" name="Immagine 7" descr="fili pre.jpg"/>
          <p:cNvPicPr>
            <a:picLocks noChangeAspect="1"/>
          </p:cNvPicPr>
          <p:nvPr/>
        </p:nvPicPr>
        <p:blipFill>
          <a:blip r:embed="rId4" cstate="print"/>
          <a:stretch>
            <a:fillRect/>
          </a:stretch>
        </p:blipFill>
        <p:spPr>
          <a:xfrm>
            <a:off x="1763688" y="2349000"/>
            <a:ext cx="2289251" cy="4104336"/>
          </a:xfrm>
          <a:prstGeom prst="rect">
            <a:avLst/>
          </a:prstGeom>
        </p:spPr>
      </p:pic>
      <p:sp>
        <p:nvSpPr>
          <p:cNvPr id="10" name="Text Box 5"/>
          <p:cNvSpPr txBox="1">
            <a:spLocks noChangeArrowheads="1"/>
          </p:cNvSpPr>
          <p:nvPr/>
        </p:nvSpPr>
        <p:spPr bwMode="auto">
          <a:xfrm>
            <a:off x="3842649" y="1628800"/>
            <a:ext cx="1673856" cy="646331"/>
          </a:xfrm>
          <a:prstGeom prst="rect">
            <a:avLst/>
          </a:prstGeom>
          <a:noFill/>
          <a:ln w="9525">
            <a:noFill/>
            <a:miter lim="800000"/>
            <a:headEnd/>
            <a:tailEnd/>
          </a:ln>
        </p:spPr>
        <p:txBody>
          <a:bodyPr wrap="none">
            <a:spAutoFit/>
          </a:bodyPr>
          <a:lstStyle/>
          <a:p>
            <a:pPr marL="457200" indent="-457200">
              <a:buClr>
                <a:srgbClr val="FF3399"/>
              </a:buClr>
            </a:pPr>
            <a:r>
              <a:rPr lang="it-IT" sz="3600" dirty="0" smtClean="0"/>
              <a:t>FILI </a:t>
            </a:r>
            <a:r>
              <a:rPr lang="it-IT" sz="3600" dirty="0" err="1" smtClean="0"/>
              <a:t>DI</a:t>
            </a:r>
            <a:r>
              <a:rPr lang="it-IT" sz="3600" dirty="0" smtClean="0"/>
              <a:t> K</a:t>
            </a:r>
          </a:p>
        </p:txBody>
      </p:sp>
      <p:pic>
        <p:nvPicPr>
          <p:cNvPr id="11" name="Immagine 10" descr="fili post.jpg"/>
          <p:cNvPicPr>
            <a:picLocks noChangeAspect="1"/>
          </p:cNvPicPr>
          <p:nvPr/>
        </p:nvPicPr>
        <p:blipFill>
          <a:blip r:embed="rId5" cstate="print"/>
          <a:stretch>
            <a:fillRect/>
          </a:stretch>
        </p:blipFill>
        <p:spPr>
          <a:xfrm>
            <a:off x="4932040" y="2348880"/>
            <a:ext cx="2409868" cy="40770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1754326"/>
          </a:xfrm>
          <a:prstGeom prst="rect">
            <a:avLst/>
          </a:prstGeom>
          <a:noFill/>
        </p:spPr>
        <p:txBody>
          <a:bodyPr wrap="square" rtlCol="0">
            <a:spAutoFit/>
          </a:bodyPr>
          <a:lstStyle/>
          <a:p>
            <a:pPr algn="ctr"/>
            <a:r>
              <a:rPr lang="it-IT" sz="5400" b="1" i="1" dirty="0" smtClean="0">
                <a:solidFill>
                  <a:schemeClr val="accent1">
                    <a:lumMod val="75000"/>
                  </a:schemeClr>
                </a:solidFill>
              </a:rPr>
              <a:t>ANATOMIA PATOLOGICA</a:t>
            </a:r>
            <a:endParaRPr lang="it-IT" sz="5400" b="1" i="1" dirty="0">
              <a:solidFill>
                <a:schemeClr val="accent1">
                  <a:lumMod val="75000"/>
                </a:schemeClr>
              </a:solidFill>
            </a:endParaRPr>
          </a:p>
        </p:txBody>
      </p:sp>
      <p:sp>
        <p:nvSpPr>
          <p:cNvPr id="10" name="CasellaDiTesto 9"/>
          <p:cNvSpPr txBox="1"/>
          <p:nvPr/>
        </p:nvSpPr>
        <p:spPr>
          <a:xfrm>
            <a:off x="0" y="2780928"/>
            <a:ext cx="8280920" cy="2800767"/>
          </a:xfrm>
          <a:prstGeom prst="rect">
            <a:avLst/>
          </a:prstGeom>
          <a:noFill/>
        </p:spPr>
        <p:txBody>
          <a:bodyPr wrap="square" rtlCol="0">
            <a:spAutoFit/>
          </a:bodyPr>
          <a:lstStyle/>
          <a:p>
            <a:r>
              <a:rPr lang="it-IT" sz="4000" b="1" i="1" u="sng" dirty="0" smtClean="0"/>
              <a:t>CLASSIFICAZIONE </a:t>
            </a:r>
            <a:r>
              <a:rPr lang="it-IT" sz="4000" b="1" i="1" u="sng" dirty="0" err="1" smtClean="0"/>
              <a:t>DI</a:t>
            </a:r>
            <a:r>
              <a:rPr lang="it-IT" sz="4000" b="1" i="1" u="sng" dirty="0" smtClean="0"/>
              <a:t> DUPUYTREN</a:t>
            </a:r>
          </a:p>
          <a:p>
            <a:endParaRPr lang="it-IT" sz="4000" b="1" i="1" dirty="0" smtClean="0"/>
          </a:p>
          <a:p>
            <a:r>
              <a:rPr lang="it-IT" sz="3200" b="1" i="1" dirty="0" smtClean="0"/>
              <a:t>1)capillari sottocutanei</a:t>
            </a:r>
            <a:r>
              <a:rPr lang="it-IT" sz="3200" b="1" i="1" dirty="0" smtClean="0">
                <a:sym typeface="Wingdings" pitchFamily="2" charset="2"/>
              </a:rPr>
              <a:t>ECCHIMOSI</a:t>
            </a:r>
          </a:p>
          <a:p>
            <a:r>
              <a:rPr lang="it-IT" sz="3200" b="1" i="1" dirty="0" smtClean="0">
                <a:sym typeface="Wingdings" pitchFamily="2" charset="2"/>
              </a:rPr>
              <a:t>2)vasi di dimensioni maggioriEMATOMI</a:t>
            </a:r>
          </a:p>
          <a:p>
            <a:r>
              <a:rPr lang="it-IT" sz="3200" b="1" i="1" dirty="0" smtClean="0">
                <a:sym typeface="Wingdings" pitchFamily="2" charset="2"/>
              </a:rPr>
              <a:t>3) e 4)arterie,vene e nerviNECROSI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CLINICA</a:t>
            </a:r>
            <a:endParaRPr lang="it-IT" sz="5400" b="1" i="1" dirty="0">
              <a:solidFill>
                <a:schemeClr val="accent1">
                  <a:lumMod val="75000"/>
                </a:schemeClr>
              </a:solidFill>
            </a:endParaRPr>
          </a:p>
        </p:txBody>
      </p:sp>
      <p:sp>
        <p:nvSpPr>
          <p:cNvPr id="10" name="CasellaDiTesto 9"/>
          <p:cNvSpPr txBox="1"/>
          <p:nvPr/>
        </p:nvSpPr>
        <p:spPr>
          <a:xfrm>
            <a:off x="467544" y="2348880"/>
            <a:ext cx="8280920" cy="2308324"/>
          </a:xfrm>
          <a:prstGeom prst="rect">
            <a:avLst/>
          </a:prstGeom>
          <a:noFill/>
        </p:spPr>
        <p:txBody>
          <a:bodyPr wrap="square" rtlCol="0">
            <a:spAutoFit/>
          </a:bodyPr>
          <a:lstStyle/>
          <a:p>
            <a:pPr>
              <a:buFont typeface="Arial" pitchFamily="34" charset="0"/>
              <a:buChar char="•"/>
            </a:pPr>
            <a:r>
              <a:rPr lang="it-IT" sz="3600" b="1" i="1" dirty="0" smtClean="0"/>
              <a:t>SEGNI </a:t>
            </a:r>
            <a:r>
              <a:rPr lang="it-IT" sz="3600" b="1" i="1" dirty="0" err="1" smtClean="0"/>
              <a:t>DI</a:t>
            </a:r>
            <a:r>
              <a:rPr lang="it-IT" sz="3600" b="1" i="1" dirty="0" smtClean="0"/>
              <a:t> FLOGOSI(RUBOR, TUMOR, CALOR, DOLOR E FUNCTIO LESA)</a:t>
            </a:r>
          </a:p>
          <a:p>
            <a:pPr>
              <a:buFont typeface="Arial" pitchFamily="34" charset="0"/>
              <a:buChar char="•"/>
            </a:pPr>
            <a:endParaRPr lang="it-IT" sz="3600" b="1" i="1" dirty="0" smtClean="0"/>
          </a:p>
          <a:p>
            <a:pPr>
              <a:buFont typeface="Arial" pitchFamily="34" charset="0"/>
              <a:buChar char="•"/>
            </a:pPr>
            <a:r>
              <a:rPr lang="it-IT" sz="3600" b="1" i="1" dirty="0" smtClean="0"/>
              <a:t>FEBBRE </a:t>
            </a:r>
            <a:endParaRPr lang="it-IT" sz="36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9" name="CasellaDiTesto 8"/>
          <p:cNvSpPr txBox="1"/>
          <p:nvPr/>
        </p:nvSpPr>
        <p:spPr>
          <a:xfrm>
            <a:off x="1907704" y="548680"/>
            <a:ext cx="6264696" cy="923330"/>
          </a:xfrm>
          <a:prstGeom prst="rect">
            <a:avLst/>
          </a:prstGeom>
          <a:noFill/>
        </p:spPr>
        <p:txBody>
          <a:bodyPr wrap="square" rtlCol="0">
            <a:spAutoFit/>
          </a:bodyPr>
          <a:lstStyle/>
          <a:p>
            <a:pPr algn="ctr"/>
            <a:r>
              <a:rPr lang="it-IT" sz="5400" b="1" i="1" dirty="0" smtClean="0">
                <a:solidFill>
                  <a:schemeClr val="accent1">
                    <a:lumMod val="75000"/>
                  </a:schemeClr>
                </a:solidFill>
              </a:rPr>
              <a:t>DIAGNOSI</a:t>
            </a:r>
            <a:endParaRPr lang="it-IT" sz="5400" b="1" i="1" dirty="0">
              <a:solidFill>
                <a:schemeClr val="accent1">
                  <a:lumMod val="75000"/>
                </a:schemeClr>
              </a:solidFill>
            </a:endParaRPr>
          </a:p>
        </p:txBody>
      </p:sp>
      <p:sp>
        <p:nvSpPr>
          <p:cNvPr id="10" name="CasellaDiTesto 9"/>
          <p:cNvSpPr txBox="1"/>
          <p:nvPr/>
        </p:nvSpPr>
        <p:spPr>
          <a:xfrm>
            <a:off x="467544" y="2348880"/>
            <a:ext cx="8280920" cy="2123658"/>
          </a:xfrm>
          <a:prstGeom prst="rect">
            <a:avLst/>
          </a:prstGeom>
          <a:noFill/>
        </p:spPr>
        <p:txBody>
          <a:bodyPr wrap="square" rtlCol="0">
            <a:spAutoFit/>
          </a:bodyPr>
          <a:lstStyle/>
          <a:p>
            <a:pPr>
              <a:buFont typeface="Arial" pitchFamily="34" charset="0"/>
              <a:buChar char="•"/>
            </a:pPr>
            <a:r>
              <a:rPr lang="it-IT" sz="4400" b="1" i="1" dirty="0" smtClean="0"/>
              <a:t>ANAMNESI/ESAME CLINICO</a:t>
            </a:r>
          </a:p>
          <a:p>
            <a:pPr>
              <a:buFont typeface="Arial" pitchFamily="34" charset="0"/>
              <a:buChar char="•"/>
            </a:pPr>
            <a:endParaRPr lang="it-IT" sz="4400" b="1" i="1" dirty="0" smtClean="0"/>
          </a:p>
          <a:p>
            <a:pPr>
              <a:buFont typeface="Arial" pitchFamily="34" charset="0"/>
              <a:buChar char="•"/>
            </a:pPr>
            <a:r>
              <a:rPr lang="it-IT" sz="4400" b="1" i="1" dirty="0" smtClean="0"/>
              <a:t>RX</a:t>
            </a:r>
            <a:endParaRPr lang="it-IT" sz="44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2429</TotalTime>
  <Words>5558</Words>
  <Application>Microsoft Office PowerPoint</Application>
  <PresentationFormat>Presentazione su schermo (4:3)</PresentationFormat>
  <Paragraphs>532</Paragraphs>
  <Slides>68</Slides>
  <Notes>68</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alfonso massimiliano cassari</dc:creator>
  <cp:lastModifiedBy>Massimo</cp:lastModifiedBy>
  <cp:revision>229</cp:revision>
  <dcterms:created xsi:type="dcterms:W3CDTF">2011-02-03T10:47:06Z</dcterms:created>
  <dcterms:modified xsi:type="dcterms:W3CDTF">2011-03-14T21:58:39Z</dcterms:modified>
</cp:coreProperties>
</file>